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Comfortaa Light"/>
      <p:regular r:id="rId23"/>
      <p:bold r:id="rId24"/>
    </p:embeddedFont>
    <p:embeddedFont>
      <p:font typeface="Comfortaa SemiBold"/>
      <p:regular r:id="rId25"/>
      <p:bold r:id="rId26"/>
    </p:embeddedFont>
    <p:embeddedFont>
      <p:font typeface="Raleway"/>
      <p:regular r:id="rId27"/>
      <p:bold r:id="rId28"/>
      <p:italic r:id="rId29"/>
      <p:boldItalic r:id="rId30"/>
    </p:embeddedFont>
    <p:embeddedFont>
      <p:font typeface="Caveat"/>
      <p:regular r:id="rId31"/>
      <p:bold r:id="rId32"/>
    </p:embeddedFont>
    <p:embeddedFont>
      <p:font typeface="Roboto"/>
      <p:regular r:id="rId33"/>
      <p:bold r:id="rId34"/>
      <p:italic r:id="rId35"/>
      <p:boldItalic r:id="rId36"/>
    </p:embeddedFont>
    <p:embeddedFont>
      <p:font typeface="Lato"/>
      <p:regular r:id="rId37"/>
      <p:bold r:id="rId38"/>
      <p:italic r:id="rId39"/>
      <p:boldItalic r:id="rId40"/>
    </p:embeddedFont>
    <p:embeddedFont>
      <p:font typeface="Damion"/>
      <p:regular r:id="rId41"/>
    </p:embeddedFont>
    <p:embeddedFont>
      <p:font typeface="Raleway ExtraLight"/>
      <p:regular r:id="rId42"/>
      <p:bold r:id="rId43"/>
      <p:italic r:id="rId44"/>
      <p:boldItalic r:id="rId45"/>
    </p:embeddedFont>
    <p:embeddedFont>
      <p:font typeface="Comfortaa"/>
      <p:regular r:id="rId46"/>
      <p:bold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5.xml"/><Relationship Id="rId42" Type="http://schemas.openxmlformats.org/officeDocument/2006/relationships/font" Target="fonts/RalewayExtraLight-regular.fntdata"/><Relationship Id="rId41" Type="http://schemas.openxmlformats.org/officeDocument/2006/relationships/font" Target="fonts/Damion-regular.fntdata"/><Relationship Id="rId22" Type="http://schemas.openxmlformats.org/officeDocument/2006/relationships/slide" Target="slides/slide17.xml"/><Relationship Id="rId44" Type="http://schemas.openxmlformats.org/officeDocument/2006/relationships/font" Target="fonts/RalewayExtraLight-italic.fntdata"/><Relationship Id="rId21" Type="http://schemas.openxmlformats.org/officeDocument/2006/relationships/slide" Target="slides/slide16.xml"/><Relationship Id="rId43" Type="http://schemas.openxmlformats.org/officeDocument/2006/relationships/font" Target="fonts/RalewayExtraLight-bold.fntdata"/><Relationship Id="rId24" Type="http://schemas.openxmlformats.org/officeDocument/2006/relationships/font" Target="fonts/ComfortaaLight-bold.fntdata"/><Relationship Id="rId46" Type="http://schemas.openxmlformats.org/officeDocument/2006/relationships/font" Target="fonts/Comfortaa-regular.fntdata"/><Relationship Id="rId23" Type="http://schemas.openxmlformats.org/officeDocument/2006/relationships/font" Target="fonts/ComfortaaLight-regular.fntdata"/><Relationship Id="rId45" Type="http://schemas.openxmlformats.org/officeDocument/2006/relationships/font" Target="fonts/RalewayExtraLigh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omfortaaSemiBold-bold.fntdata"/><Relationship Id="rId25" Type="http://schemas.openxmlformats.org/officeDocument/2006/relationships/font" Target="fonts/ComfortaaSemiBold-regular.fntdata"/><Relationship Id="rId47" Type="http://schemas.openxmlformats.org/officeDocument/2006/relationships/font" Target="fonts/Comfortaa-bold.fntdata"/><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aveat-regular.fntdata"/><Relationship Id="rId30" Type="http://schemas.openxmlformats.org/officeDocument/2006/relationships/font" Target="fonts/Raleway-boldItalic.fntdata"/><Relationship Id="rId11" Type="http://schemas.openxmlformats.org/officeDocument/2006/relationships/slide" Target="slides/slide6.xml"/><Relationship Id="rId33" Type="http://schemas.openxmlformats.org/officeDocument/2006/relationships/font" Target="fonts/Roboto-regular.fntdata"/><Relationship Id="rId10" Type="http://schemas.openxmlformats.org/officeDocument/2006/relationships/slide" Target="slides/slide5.xml"/><Relationship Id="rId32" Type="http://schemas.openxmlformats.org/officeDocument/2006/relationships/font" Target="fonts/Caveat-bold.fntdata"/><Relationship Id="rId13" Type="http://schemas.openxmlformats.org/officeDocument/2006/relationships/slide" Target="slides/slide8.xml"/><Relationship Id="rId35" Type="http://schemas.openxmlformats.org/officeDocument/2006/relationships/font" Target="fonts/Roboto-italic.fntdata"/><Relationship Id="rId12" Type="http://schemas.openxmlformats.org/officeDocument/2006/relationships/slide" Target="slides/slide7.xml"/><Relationship Id="rId34" Type="http://schemas.openxmlformats.org/officeDocument/2006/relationships/font" Target="fonts/Roboto-bold.fntdata"/><Relationship Id="rId15" Type="http://schemas.openxmlformats.org/officeDocument/2006/relationships/slide" Target="slides/slide10.xml"/><Relationship Id="rId37" Type="http://schemas.openxmlformats.org/officeDocument/2006/relationships/font" Target="fonts/Lato-regular.fntdata"/><Relationship Id="rId14" Type="http://schemas.openxmlformats.org/officeDocument/2006/relationships/slide" Target="slides/slide9.xml"/><Relationship Id="rId36" Type="http://schemas.openxmlformats.org/officeDocument/2006/relationships/font" Target="fonts/Roboto-boldItalic.fntdata"/><Relationship Id="rId17" Type="http://schemas.openxmlformats.org/officeDocument/2006/relationships/slide" Target="slides/slide12.xml"/><Relationship Id="rId39" Type="http://schemas.openxmlformats.org/officeDocument/2006/relationships/font" Target="fonts/Lato-italic.fntdata"/><Relationship Id="rId16" Type="http://schemas.openxmlformats.org/officeDocument/2006/relationships/slide" Target="slides/slide11.xml"/><Relationship Id="rId38" Type="http://schemas.openxmlformats.org/officeDocument/2006/relationships/font" Target="fonts/Lato-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png>
</file>

<file path=ppt/media/image14.jpg>
</file>

<file path=ppt/media/image15.png>
</file>

<file path=ppt/media/image16.png>
</file>

<file path=ppt/media/image2.jp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dalia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e48f3bcff2_1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e48f3bcff2_1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Dalia</a:t>
            </a:r>
            <a:endParaRPr/>
          </a:p>
          <a:p>
            <a:pPr indent="0" lvl="0" marL="0" rtl="0" algn="l">
              <a:spcBef>
                <a:spcPts val="0"/>
              </a:spcBef>
              <a:spcAft>
                <a:spcPts val="0"/>
              </a:spcAft>
              <a:buNone/>
            </a:pPr>
            <a:r>
              <a:rPr lang="en"/>
              <a:t>This code checks the number of similarities in </a:t>
            </a:r>
            <a:r>
              <a:rPr lang="en"/>
              <a:t>the</a:t>
            </a:r>
            <a:r>
              <a:rPr lang="en"/>
              <a:t> DNA of each species. First we made a counter to keep track of the number of similarities, then we used a for loop to go through both the turtle and the chicken file. If there was a similarity, it was added to the counter. Then we repeated this two more times to compare the rest of the animals.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e48f3bcff2_1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e48f3bcff2_1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Taru</a:t>
            </a:r>
            <a:endParaRPr/>
          </a:p>
          <a:p>
            <a:pPr indent="0" lvl="0" marL="0" rtl="0" algn="l">
              <a:spcBef>
                <a:spcPts val="0"/>
              </a:spcBef>
              <a:spcAft>
                <a:spcPts val="0"/>
              </a:spcAft>
              <a:buNone/>
            </a:pPr>
            <a:r>
              <a:rPr lang="en"/>
              <a:t>In this code, we filled out the formula for the percent of similarities between the different species and we filled it out with our data of the alligator chicken and the turtle. We then printed the code out to see exactly what values we were getting.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e48f3bcff2_1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e48f3bcff2_1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Khadeja</a:t>
            </a:r>
            <a:endParaRPr/>
          </a:p>
          <a:p>
            <a:pPr indent="0" lvl="0" marL="0" rtl="0" algn="l">
              <a:spcBef>
                <a:spcPts val="0"/>
              </a:spcBef>
              <a:spcAft>
                <a:spcPts val="0"/>
              </a:spcAft>
              <a:buNone/>
            </a:pPr>
            <a:r>
              <a:rPr lang="en">
                <a:latin typeface="Courier New"/>
                <a:ea typeface="Courier New"/>
                <a:cs typeface="Courier New"/>
                <a:sym typeface="Courier New"/>
              </a:rPr>
              <a:t>For the bonus challenge, the first thing we did was import matplotlib.pyplot for the graph. Then we created a figure and added an axis, and then we added the name for the percents and animals. We finished the graph by adding the title and the x and y labels.</a:t>
            </a:r>
            <a:endParaRPr>
              <a:latin typeface="Courier New"/>
              <a:ea typeface="Courier New"/>
              <a:cs typeface="Courier New"/>
              <a:sym typeface="Courier New"/>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e48f3bcff2_3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e48f3bcff2_3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alicia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e48f3bcff2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e48f3bcff2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Taru</a:t>
            </a:r>
            <a:endParaRPr/>
          </a:p>
          <a:p>
            <a:pPr indent="0" lvl="0" marL="0" rtl="0" algn="l">
              <a:spcBef>
                <a:spcPts val="0"/>
              </a:spcBef>
              <a:spcAft>
                <a:spcPts val="0"/>
              </a:spcAft>
              <a:buNone/>
            </a:pPr>
            <a:r>
              <a:rPr lang="en"/>
              <a:t>-Although our code told us that the turtle was most closely related to the chicken, the alligator is actually most closely related to the chicken.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e48f3bcff2_1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e48f3bcff2_1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Khadeja</a:t>
            </a:r>
            <a:endParaRPr/>
          </a:p>
          <a:p>
            <a:pPr indent="0" lvl="0" marL="0" rtl="0" algn="l">
              <a:spcBef>
                <a:spcPts val="0"/>
              </a:spcBef>
              <a:spcAft>
                <a:spcPts val="0"/>
              </a:spcAft>
              <a:buNone/>
            </a:pPr>
            <a:r>
              <a:rPr lang="en">
                <a:latin typeface="Courier New"/>
                <a:ea typeface="Courier New"/>
                <a:cs typeface="Courier New"/>
                <a:sym typeface="Courier New"/>
              </a:rPr>
              <a:t>Our problems were trying to figure out which animal data was in which file. We </a:t>
            </a:r>
            <a:r>
              <a:rPr lang="en">
                <a:latin typeface="Courier New"/>
                <a:ea typeface="Courier New"/>
                <a:cs typeface="Courier New"/>
                <a:sym typeface="Courier New"/>
              </a:rPr>
              <a:t>solved</a:t>
            </a:r>
            <a:r>
              <a:rPr lang="en">
                <a:latin typeface="Courier New"/>
                <a:ea typeface="Courier New"/>
                <a:cs typeface="Courier New"/>
                <a:sym typeface="Courier New"/>
              </a:rPr>
              <a:t> that by copying our sequence from the code after the file was opened and pasting it into BLAST, and whichever animal matched the sequence there matched the one of our code, we knew which animal it was. Another problem was figuring out how to use blast. We asked for help from a junior TA and player around with the </a:t>
            </a:r>
            <a:r>
              <a:rPr lang="en">
                <a:latin typeface="Courier New"/>
                <a:ea typeface="Courier New"/>
                <a:cs typeface="Courier New"/>
                <a:sym typeface="Courier New"/>
              </a:rPr>
              <a:t>website a bit to figure out on how to use it. Our last problem was that our code was actually wrong, so with help from Miss Carol we were told to do the RNA and protein sequence to help us</a:t>
            </a:r>
            <a:endParaRPr>
              <a:latin typeface="Courier New"/>
              <a:ea typeface="Courier New"/>
              <a:cs typeface="Courier New"/>
              <a:sym typeface="Courier New"/>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e7cac2805f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e7cac2805f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alicia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e48f3bcff2_3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e48f3bcff2_3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alicia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e48f3bcff2_1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e48f3bcff2_1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Everyone say their name and what they did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e48f3bcff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e48f3bcff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Taru</a:t>
            </a:r>
            <a:endParaRPr/>
          </a:p>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American alligators are </a:t>
            </a:r>
            <a:r>
              <a:rPr b="1" lang="en" sz="1200">
                <a:solidFill>
                  <a:srgbClr val="202124"/>
                </a:solidFill>
                <a:highlight>
                  <a:srgbClr val="FFFFFF"/>
                </a:highlight>
                <a:latin typeface="Roboto"/>
                <a:ea typeface="Roboto"/>
                <a:cs typeface="Roboto"/>
                <a:sym typeface="Roboto"/>
              </a:rPr>
              <a:t>apex predators</a:t>
            </a:r>
            <a:r>
              <a:rPr lang="en" sz="1200">
                <a:solidFill>
                  <a:srgbClr val="202124"/>
                </a:solidFill>
                <a:highlight>
                  <a:srgbClr val="FFFFFF"/>
                </a:highlight>
                <a:latin typeface="Roboto"/>
                <a:ea typeface="Roboto"/>
                <a:cs typeface="Roboto"/>
                <a:sym typeface="Roboto"/>
              </a:rPr>
              <a:t> and consume fish, amphibians, reptiles, birds, and mammals. Hatchlings feed mostly on invertebrates. They play an important role as ecosystem engineers in wetland ecosystems through the creation of alligator holes, which provide both wet and dry habitats for other organisms.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e48f3bcff2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e48f3bcff2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Khadeja</a:t>
            </a:r>
            <a:endParaRPr/>
          </a:p>
          <a:p>
            <a:pPr indent="0" lvl="0" marL="0" rtl="0" algn="l">
              <a:spcBef>
                <a:spcPts val="0"/>
              </a:spcBef>
              <a:spcAft>
                <a:spcPts val="0"/>
              </a:spcAft>
              <a:buNone/>
            </a:pPr>
            <a:r>
              <a:rPr lang="en" sz="1050">
                <a:solidFill>
                  <a:srgbClr val="4D5156"/>
                </a:solidFill>
                <a:highlight>
                  <a:srgbClr val="FFFFFF"/>
                </a:highlight>
                <a:latin typeface="Courier New"/>
                <a:ea typeface="Courier New"/>
                <a:cs typeface="Courier New"/>
                <a:sym typeface="Courier New"/>
              </a:rPr>
              <a:t>The chicken, a subspecies of the red junglefowl, is a type of domesticated fowl, originally from Southeastern Asia. originally, chickens were raised for cockfighting or for special ceremonies, and they weren’t used for food until the Hellenistic period. </a:t>
            </a:r>
            <a:endParaRPr>
              <a:latin typeface="Courier New"/>
              <a:ea typeface="Courier New"/>
              <a:cs typeface="Courier New"/>
              <a:sym typeface="Courier New"/>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e48f3bcff2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e48f3bcff2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alicia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e48f3bcff2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e48f3bcff2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Dalia</a:t>
            </a:r>
            <a:endParaRPr/>
          </a:p>
          <a:p>
            <a:pPr indent="0" lvl="0" marL="0" rtl="0" algn="l">
              <a:spcBef>
                <a:spcPts val="0"/>
              </a:spcBef>
              <a:spcAft>
                <a:spcPts val="0"/>
              </a:spcAft>
              <a:buNone/>
            </a:pPr>
            <a:r>
              <a:rPr lang="en"/>
              <a:t>At first we thought that the alligator and chicken would be the most closely related, because they have similar habitats and appearances.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e48f3bcff2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e48f3bcff2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Taru</a:t>
            </a:r>
            <a:endParaRPr/>
          </a:p>
          <a:p>
            <a:pPr indent="0" lvl="0" marL="0" rtl="0" algn="l">
              <a:spcBef>
                <a:spcPts val="0"/>
              </a:spcBef>
              <a:spcAft>
                <a:spcPts val="0"/>
              </a:spcAft>
              <a:buNone/>
            </a:pPr>
            <a:r>
              <a:rPr lang="en"/>
              <a:t>In our project, we will be looking at the DNA of 3 </a:t>
            </a:r>
            <a:r>
              <a:rPr lang="en"/>
              <a:t>different</a:t>
            </a:r>
            <a:r>
              <a:rPr lang="en"/>
              <a:t> </a:t>
            </a:r>
            <a:r>
              <a:rPr lang="en"/>
              <a:t>animals, the american alligator, the chicken, and the leatherback turtle to see which two animals were the most closely related out of the 3</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7cac2805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e7cac2805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Khadeja</a:t>
            </a:r>
            <a:endParaRPr/>
          </a:p>
          <a:p>
            <a:pPr indent="0" lvl="0" marL="0" rtl="0" algn="l">
              <a:spcBef>
                <a:spcPts val="0"/>
              </a:spcBef>
              <a:spcAft>
                <a:spcPts val="0"/>
              </a:spcAft>
              <a:buNone/>
            </a:pPr>
            <a:r>
              <a:rPr lang="en">
                <a:latin typeface="Courier New"/>
                <a:ea typeface="Courier New"/>
                <a:cs typeface="Courier New"/>
                <a:sym typeface="Courier New"/>
              </a:rPr>
              <a:t>Our project goals were to find the correct similarities between the species, to do an attempt at the coding challenges if we had time to spare, and to figure out how to use BLAST. The reason we chose code is because coding makes it easier and a bit faster for us to get the results we need</a:t>
            </a:r>
            <a:endParaRPr>
              <a:latin typeface="Courier New"/>
              <a:ea typeface="Courier New"/>
              <a:cs typeface="Courier New"/>
              <a:sym typeface="Courier New"/>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e48f3bcff2_1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e48f3bcff2_1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alicia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4.jpg"/><Relationship Id="rId4" Type="http://schemas.openxmlformats.org/officeDocument/2006/relationships/image" Target="../media/image10.jpg"/><Relationship Id="rId5" Type="http://schemas.openxmlformats.org/officeDocument/2006/relationships/image" Target="../media/image12.png"/><Relationship Id="rId6"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jp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625" y="1169125"/>
            <a:ext cx="7688100" cy="1664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SzPts val="990"/>
              <a:buNone/>
            </a:pPr>
            <a:r>
              <a:rPr b="0" lang="en" sz="3680">
                <a:latin typeface="Comfortaa Light"/>
                <a:ea typeface="Comfortaa Light"/>
                <a:cs typeface="Comfortaa Light"/>
                <a:sym typeface="Comfortaa Light"/>
              </a:rPr>
              <a:t>Group 2 - the American </a:t>
            </a:r>
            <a:r>
              <a:rPr b="0" lang="en" sz="3680">
                <a:latin typeface="Comfortaa Light"/>
                <a:ea typeface="Comfortaa Light"/>
                <a:cs typeface="Comfortaa Light"/>
                <a:sym typeface="Comfortaa Light"/>
              </a:rPr>
              <a:t>Alligator</a:t>
            </a:r>
            <a:r>
              <a:rPr b="0" lang="en" sz="3680">
                <a:latin typeface="Comfortaa Light"/>
                <a:ea typeface="Comfortaa Light"/>
                <a:cs typeface="Comfortaa Light"/>
                <a:sym typeface="Comfortaa Light"/>
              </a:rPr>
              <a:t>, Chicken, and Leatherback Sea Turtle</a:t>
            </a:r>
            <a:endParaRPr b="0" sz="3680">
              <a:latin typeface="Comfortaa Light"/>
              <a:ea typeface="Comfortaa Light"/>
              <a:cs typeface="Comfortaa Light"/>
              <a:sym typeface="Comfortaa Light"/>
            </a:endParaRPr>
          </a:p>
        </p:txBody>
      </p:sp>
      <p:sp>
        <p:nvSpPr>
          <p:cNvPr id="87" name="Google Shape;87;p13"/>
          <p:cNvSpPr txBox="1"/>
          <p:nvPr>
            <p:ph idx="1" type="subTitle"/>
          </p:nvPr>
        </p:nvSpPr>
        <p:spPr>
          <a:xfrm>
            <a:off x="729627" y="3507425"/>
            <a:ext cx="7688100" cy="541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latin typeface="Comfortaa Light"/>
                <a:ea typeface="Comfortaa Light"/>
                <a:cs typeface="Comfortaa Light"/>
                <a:sym typeface="Comfortaa Light"/>
              </a:rPr>
              <a:t>By Alicia, Dalia, Khadeja, and Tarunima</a:t>
            </a:r>
            <a:endParaRPr>
              <a:latin typeface="Comfortaa Light"/>
              <a:ea typeface="Comfortaa Light"/>
              <a:cs typeface="Comfortaa Light"/>
              <a:sym typeface="Comfortaa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2"/>
          <p:cNvSpPr txBox="1"/>
          <p:nvPr>
            <p:ph type="title"/>
          </p:nvPr>
        </p:nvSpPr>
        <p:spPr>
          <a:xfrm>
            <a:off x="727800" y="6028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omfortaa"/>
                <a:ea typeface="Comfortaa"/>
                <a:cs typeface="Comfortaa"/>
                <a:sym typeface="Comfortaa"/>
              </a:rPr>
              <a:t>Coding slide #2</a:t>
            </a:r>
            <a:endParaRPr>
              <a:latin typeface="Comfortaa"/>
              <a:ea typeface="Comfortaa"/>
              <a:cs typeface="Comfortaa"/>
              <a:sym typeface="Comfortaa"/>
            </a:endParaRPr>
          </a:p>
        </p:txBody>
      </p:sp>
      <p:pic>
        <p:nvPicPr>
          <p:cNvPr id="166" name="Google Shape;166;p22"/>
          <p:cNvPicPr preferRelativeResize="0"/>
          <p:nvPr/>
        </p:nvPicPr>
        <p:blipFill>
          <a:blip r:embed="rId3">
            <a:alphaModFix/>
          </a:blip>
          <a:stretch>
            <a:fillRect/>
          </a:stretch>
        </p:blipFill>
        <p:spPr>
          <a:xfrm>
            <a:off x="3552050" y="602804"/>
            <a:ext cx="3775799" cy="4347370"/>
          </a:xfrm>
          <a:prstGeom prst="rect">
            <a:avLst/>
          </a:prstGeom>
          <a:noFill/>
          <a:ln>
            <a:noFill/>
          </a:ln>
        </p:spPr>
      </p:pic>
      <p:sp>
        <p:nvSpPr>
          <p:cNvPr id="167" name="Google Shape;167;p22"/>
          <p:cNvSpPr txBox="1"/>
          <p:nvPr/>
        </p:nvSpPr>
        <p:spPr>
          <a:xfrm>
            <a:off x="7637325" y="1074650"/>
            <a:ext cx="131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729500" y="6028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omfortaa"/>
                <a:ea typeface="Comfortaa"/>
                <a:cs typeface="Comfortaa"/>
                <a:sym typeface="Comfortaa"/>
              </a:rPr>
              <a:t>Coding slide #3</a:t>
            </a:r>
            <a:endParaRPr>
              <a:latin typeface="Comfortaa"/>
              <a:ea typeface="Comfortaa"/>
              <a:cs typeface="Comfortaa"/>
              <a:sym typeface="Comfortaa"/>
            </a:endParaRPr>
          </a:p>
        </p:txBody>
      </p:sp>
      <p:pic>
        <p:nvPicPr>
          <p:cNvPr id="173" name="Google Shape;173;p23"/>
          <p:cNvPicPr preferRelativeResize="0"/>
          <p:nvPr/>
        </p:nvPicPr>
        <p:blipFill rotWithShape="1">
          <a:blip r:embed="rId3">
            <a:alphaModFix/>
          </a:blip>
          <a:srcRect b="-7863" l="0" r="-6022" t="0"/>
          <a:stretch/>
        </p:blipFill>
        <p:spPr>
          <a:xfrm>
            <a:off x="2117700" y="1261475"/>
            <a:ext cx="5291050" cy="2620550"/>
          </a:xfrm>
          <a:prstGeom prst="rect">
            <a:avLst/>
          </a:prstGeom>
          <a:noFill/>
          <a:ln>
            <a:noFill/>
          </a:ln>
        </p:spPr>
      </p:pic>
      <p:pic>
        <p:nvPicPr>
          <p:cNvPr id="174" name="Google Shape;174;p23"/>
          <p:cNvPicPr preferRelativeResize="0"/>
          <p:nvPr/>
        </p:nvPicPr>
        <p:blipFill>
          <a:blip r:embed="rId4">
            <a:alphaModFix/>
          </a:blip>
          <a:stretch>
            <a:fillRect/>
          </a:stretch>
        </p:blipFill>
        <p:spPr>
          <a:xfrm>
            <a:off x="1028675" y="3762950"/>
            <a:ext cx="7469099" cy="766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4"/>
          <p:cNvSpPr txBox="1"/>
          <p:nvPr>
            <p:ph type="title"/>
          </p:nvPr>
        </p:nvSpPr>
        <p:spPr>
          <a:xfrm>
            <a:off x="727800" y="6293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omfortaa"/>
                <a:ea typeface="Comfortaa"/>
                <a:cs typeface="Comfortaa"/>
                <a:sym typeface="Comfortaa"/>
              </a:rPr>
              <a:t>Bonus </a:t>
            </a:r>
            <a:r>
              <a:rPr lang="en">
                <a:latin typeface="Comfortaa"/>
                <a:ea typeface="Comfortaa"/>
                <a:cs typeface="Comfortaa"/>
                <a:sym typeface="Comfortaa"/>
              </a:rPr>
              <a:t>challenge</a:t>
            </a:r>
            <a:endParaRPr>
              <a:latin typeface="Comfortaa"/>
              <a:ea typeface="Comfortaa"/>
              <a:cs typeface="Comfortaa"/>
              <a:sym typeface="Comfortaa"/>
            </a:endParaRPr>
          </a:p>
        </p:txBody>
      </p:sp>
      <p:pic>
        <p:nvPicPr>
          <p:cNvPr id="180" name="Google Shape;180;p24"/>
          <p:cNvPicPr preferRelativeResize="0"/>
          <p:nvPr/>
        </p:nvPicPr>
        <p:blipFill>
          <a:blip r:embed="rId3">
            <a:alphaModFix/>
          </a:blip>
          <a:stretch>
            <a:fillRect/>
          </a:stretch>
        </p:blipFill>
        <p:spPr>
          <a:xfrm>
            <a:off x="152400" y="1316900"/>
            <a:ext cx="8839199" cy="305972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5"/>
          <p:cNvSpPr txBox="1"/>
          <p:nvPr>
            <p:ph type="title"/>
          </p:nvPr>
        </p:nvSpPr>
        <p:spPr>
          <a:xfrm>
            <a:off x="727800" y="5943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omfortaa"/>
                <a:ea typeface="Comfortaa"/>
                <a:cs typeface="Comfortaa"/>
                <a:sym typeface="Comfortaa"/>
              </a:rPr>
              <a:t>Bar Graph</a:t>
            </a:r>
            <a:endParaRPr>
              <a:latin typeface="Comfortaa"/>
              <a:ea typeface="Comfortaa"/>
              <a:cs typeface="Comfortaa"/>
              <a:sym typeface="Comfortaa"/>
            </a:endParaRPr>
          </a:p>
        </p:txBody>
      </p:sp>
      <p:pic>
        <p:nvPicPr>
          <p:cNvPr id="186" name="Google Shape;186;p25"/>
          <p:cNvPicPr preferRelativeResize="0"/>
          <p:nvPr/>
        </p:nvPicPr>
        <p:blipFill>
          <a:blip r:embed="rId3">
            <a:alphaModFix/>
          </a:blip>
          <a:stretch>
            <a:fillRect/>
          </a:stretch>
        </p:blipFill>
        <p:spPr>
          <a:xfrm>
            <a:off x="1840651" y="1010975"/>
            <a:ext cx="5839626" cy="3965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6"/>
          <p:cNvSpPr txBox="1"/>
          <p:nvPr>
            <p:ph type="ctrTitle"/>
          </p:nvPr>
        </p:nvSpPr>
        <p:spPr>
          <a:xfrm>
            <a:off x="727950" y="513800"/>
            <a:ext cx="7688100" cy="639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400">
                <a:latin typeface="Comfortaa"/>
                <a:ea typeface="Comfortaa"/>
                <a:cs typeface="Comfortaa"/>
                <a:sym typeface="Comfortaa"/>
              </a:rPr>
              <a:t>Scientific conclusion</a:t>
            </a:r>
            <a:endParaRPr sz="3400">
              <a:latin typeface="Comfortaa"/>
              <a:ea typeface="Comfortaa"/>
              <a:cs typeface="Comfortaa"/>
              <a:sym typeface="Comfortaa"/>
            </a:endParaRPr>
          </a:p>
        </p:txBody>
      </p:sp>
      <p:sp>
        <p:nvSpPr>
          <p:cNvPr id="192" name="Google Shape;192;p26"/>
          <p:cNvSpPr txBox="1"/>
          <p:nvPr>
            <p:ph idx="1" type="subTitle"/>
          </p:nvPr>
        </p:nvSpPr>
        <p:spPr>
          <a:xfrm>
            <a:off x="729625" y="1471475"/>
            <a:ext cx="7688100" cy="32127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Font typeface="Comfortaa Light"/>
              <a:buChar char="➔"/>
            </a:pPr>
            <a:r>
              <a:rPr lang="en" sz="1900">
                <a:latin typeface="Comfortaa Light"/>
                <a:ea typeface="Comfortaa Light"/>
                <a:cs typeface="Comfortaa Light"/>
                <a:sym typeface="Comfortaa Light"/>
              </a:rPr>
              <a:t>In conclusion, our code told us the Turtle was most closely related to the Chicken. </a:t>
            </a:r>
            <a:endParaRPr sz="1900">
              <a:latin typeface="Comfortaa Light"/>
              <a:ea typeface="Comfortaa Light"/>
              <a:cs typeface="Comfortaa Light"/>
              <a:sym typeface="Comfortaa Light"/>
            </a:endParaRPr>
          </a:p>
          <a:p>
            <a:pPr indent="0" lvl="0" marL="457200" rtl="0" algn="l">
              <a:spcBef>
                <a:spcPts val="0"/>
              </a:spcBef>
              <a:spcAft>
                <a:spcPts val="0"/>
              </a:spcAft>
              <a:buNone/>
            </a:pPr>
            <a:r>
              <a:t/>
            </a:r>
            <a:endParaRPr sz="1900">
              <a:latin typeface="Comfortaa Light"/>
              <a:ea typeface="Comfortaa Light"/>
              <a:cs typeface="Comfortaa Light"/>
              <a:sym typeface="Comfortaa Light"/>
            </a:endParaRPr>
          </a:p>
          <a:p>
            <a:pPr indent="-349250" lvl="0" marL="457200" rtl="0" algn="l">
              <a:spcBef>
                <a:spcPts val="0"/>
              </a:spcBef>
              <a:spcAft>
                <a:spcPts val="0"/>
              </a:spcAft>
              <a:buSzPts val="1900"/>
              <a:buFont typeface="Comfortaa Light"/>
              <a:buChar char="➔"/>
            </a:pPr>
            <a:r>
              <a:rPr lang="en" sz="1900">
                <a:latin typeface="Comfortaa Light"/>
                <a:ea typeface="Comfortaa Light"/>
                <a:cs typeface="Comfortaa Light"/>
                <a:sym typeface="Comfortaa Light"/>
              </a:rPr>
              <a:t>In our Jupyter notebook, we coded it so that the data would show us which two animals had the greatest amount of </a:t>
            </a:r>
            <a:r>
              <a:rPr lang="en" sz="1900">
                <a:latin typeface="Comfortaa Light"/>
                <a:ea typeface="Comfortaa Light"/>
                <a:cs typeface="Comfortaa Light"/>
                <a:sym typeface="Comfortaa Light"/>
              </a:rPr>
              <a:t>similarities</a:t>
            </a:r>
            <a:r>
              <a:rPr lang="en" sz="1900">
                <a:latin typeface="Comfortaa Light"/>
                <a:ea typeface="Comfortaa Light"/>
                <a:cs typeface="Comfortaa Light"/>
                <a:sym typeface="Comfortaa Light"/>
              </a:rPr>
              <a:t>. </a:t>
            </a:r>
            <a:endParaRPr sz="1900">
              <a:latin typeface="Comfortaa Light"/>
              <a:ea typeface="Comfortaa Light"/>
              <a:cs typeface="Comfortaa Light"/>
              <a:sym typeface="Comfortaa Light"/>
            </a:endParaRPr>
          </a:p>
          <a:p>
            <a:pPr indent="0" lvl="0" marL="457200" rtl="0" algn="l">
              <a:spcBef>
                <a:spcPts val="0"/>
              </a:spcBef>
              <a:spcAft>
                <a:spcPts val="0"/>
              </a:spcAft>
              <a:buNone/>
            </a:pPr>
            <a:r>
              <a:t/>
            </a:r>
            <a:endParaRPr sz="1900">
              <a:latin typeface="Comfortaa Light"/>
              <a:ea typeface="Comfortaa Light"/>
              <a:cs typeface="Comfortaa Light"/>
              <a:sym typeface="Comfortaa Light"/>
            </a:endParaRPr>
          </a:p>
          <a:p>
            <a:pPr indent="-349250" lvl="0" marL="457200" rtl="0" algn="l">
              <a:spcBef>
                <a:spcPts val="0"/>
              </a:spcBef>
              <a:spcAft>
                <a:spcPts val="0"/>
              </a:spcAft>
              <a:buSzPts val="1900"/>
              <a:buFont typeface="Comfortaa Light"/>
              <a:buChar char="➔"/>
            </a:pPr>
            <a:r>
              <a:rPr lang="en" sz="1900">
                <a:latin typeface="Comfortaa Light"/>
                <a:ea typeface="Comfortaa Light"/>
                <a:cs typeface="Comfortaa Light"/>
                <a:sym typeface="Comfortaa Light"/>
              </a:rPr>
              <a:t>The most similarities were </a:t>
            </a:r>
            <a:r>
              <a:rPr lang="en" sz="1900">
                <a:latin typeface="Comfortaa Light"/>
                <a:ea typeface="Comfortaa Light"/>
                <a:cs typeface="Comfortaa Light"/>
                <a:sym typeface="Comfortaa Light"/>
              </a:rPr>
              <a:t>found</a:t>
            </a:r>
            <a:r>
              <a:rPr lang="en" sz="1900">
                <a:latin typeface="Comfortaa Light"/>
                <a:ea typeface="Comfortaa Light"/>
                <a:cs typeface="Comfortaa Light"/>
                <a:sym typeface="Comfortaa Light"/>
              </a:rPr>
              <a:t> between the Chicken and the Turtle with a total of 848 similarities and only 27 differences. </a:t>
            </a:r>
            <a:endParaRPr sz="1900">
              <a:latin typeface="Comfortaa Light"/>
              <a:ea typeface="Comfortaa Light"/>
              <a:cs typeface="Comfortaa Light"/>
              <a:sym typeface="Comfortaa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7"/>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Comfortaa"/>
                <a:ea typeface="Comfortaa"/>
                <a:cs typeface="Comfortaa"/>
                <a:sym typeface="Comfortaa"/>
              </a:rPr>
              <a:t>Problems and how we </a:t>
            </a:r>
            <a:r>
              <a:rPr lang="en">
                <a:latin typeface="Comfortaa"/>
                <a:ea typeface="Comfortaa"/>
                <a:cs typeface="Comfortaa"/>
                <a:sym typeface="Comfortaa"/>
              </a:rPr>
              <a:t>solved</a:t>
            </a:r>
            <a:r>
              <a:rPr lang="en">
                <a:latin typeface="Comfortaa"/>
                <a:ea typeface="Comfortaa"/>
                <a:cs typeface="Comfortaa"/>
                <a:sym typeface="Comfortaa"/>
              </a:rPr>
              <a:t> them:</a:t>
            </a:r>
            <a:endParaRPr>
              <a:latin typeface="Comfortaa"/>
              <a:ea typeface="Comfortaa"/>
              <a:cs typeface="Comfortaa"/>
              <a:sym typeface="Comfortaa"/>
            </a:endParaRPr>
          </a:p>
        </p:txBody>
      </p:sp>
      <p:sp>
        <p:nvSpPr>
          <p:cNvPr id="198" name="Google Shape;198;p27"/>
          <p:cNvSpPr txBox="1"/>
          <p:nvPr>
            <p:ph idx="2" type="body"/>
          </p:nvPr>
        </p:nvSpPr>
        <p:spPr>
          <a:xfrm>
            <a:off x="4838600" y="490500"/>
            <a:ext cx="4016700" cy="42951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lang="en" sz="1900">
                <a:latin typeface="Comfortaa SemiBold"/>
                <a:ea typeface="Comfortaa SemiBold"/>
                <a:cs typeface="Comfortaa SemiBold"/>
                <a:sym typeface="Comfortaa SemiBold"/>
              </a:rPr>
              <a:t>Problems:</a:t>
            </a:r>
            <a:endParaRPr sz="1900">
              <a:latin typeface="Comfortaa SemiBold"/>
              <a:ea typeface="Comfortaa SemiBold"/>
              <a:cs typeface="Comfortaa SemiBold"/>
              <a:sym typeface="Comfortaa SemiBold"/>
            </a:endParaRPr>
          </a:p>
          <a:p>
            <a:pPr indent="-299084" lvl="0" marL="457200" rtl="0" algn="l">
              <a:spcBef>
                <a:spcPts val="1200"/>
              </a:spcBef>
              <a:spcAft>
                <a:spcPts val="0"/>
              </a:spcAft>
              <a:buSzPct val="100000"/>
              <a:buFont typeface="Comfortaa SemiBold"/>
              <a:buChar char="●"/>
            </a:pPr>
            <a:r>
              <a:rPr lang="en" sz="1585">
                <a:latin typeface="Comfortaa SemiBold"/>
                <a:ea typeface="Comfortaa SemiBold"/>
                <a:cs typeface="Comfortaa SemiBold"/>
                <a:sym typeface="Comfortaa SemiBold"/>
              </a:rPr>
              <a:t>Trying to figure out which animal data was in which file.</a:t>
            </a:r>
            <a:endParaRPr sz="1585">
              <a:latin typeface="Comfortaa SemiBold"/>
              <a:ea typeface="Comfortaa SemiBold"/>
              <a:cs typeface="Comfortaa SemiBold"/>
              <a:sym typeface="Comfortaa SemiBold"/>
            </a:endParaRPr>
          </a:p>
          <a:p>
            <a:pPr indent="-299084" lvl="0" marL="457200" rtl="0" algn="l">
              <a:spcBef>
                <a:spcPts val="0"/>
              </a:spcBef>
              <a:spcAft>
                <a:spcPts val="0"/>
              </a:spcAft>
              <a:buSzPct val="100000"/>
              <a:buFont typeface="Comfortaa SemiBold"/>
              <a:buChar char="●"/>
            </a:pPr>
            <a:r>
              <a:rPr lang="en" sz="1585">
                <a:latin typeface="Comfortaa SemiBold"/>
                <a:ea typeface="Comfortaa SemiBold"/>
                <a:cs typeface="Comfortaa SemiBold"/>
                <a:sym typeface="Comfortaa SemiBold"/>
              </a:rPr>
              <a:t>Figuring out how to use blast</a:t>
            </a:r>
            <a:endParaRPr sz="1585">
              <a:latin typeface="Comfortaa SemiBold"/>
              <a:ea typeface="Comfortaa SemiBold"/>
              <a:cs typeface="Comfortaa SemiBold"/>
              <a:sym typeface="Comfortaa SemiBold"/>
            </a:endParaRPr>
          </a:p>
          <a:p>
            <a:pPr indent="-299084" lvl="0" marL="457200" rtl="0" algn="l">
              <a:spcBef>
                <a:spcPts val="0"/>
              </a:spcBef>
              <a:spcAft>
                <a:spcPts val="0"/>
              </a:spcAft>
              <a:buSzPct val="100000"/>
              <a:buFont typeface="Comfortaa SemiBold"/>
              <a:buChar char="●"/>
            </a:pPr>
            <a:r>
              <a:rPr lang="en" sz="1585">
                <a:latin typeface="Comfortaa SemiBold"/>
                <a:ea typeface="Comfortaa SemiBold"/>
                <a:cs typeface="Comfortaa SemiBold"/>
                <a:sym typeface="Comfortaa SemiBold"/>
              </a:rPr>
              <a:t>Our code gave us the wrong result-</a:t>
            </a:r>
            <a:endParaRPr sz="1585">
              <a:latin typeface="Comfortaa SemiBold"/>
              <a:ea typeface="Comfortaa SemiBold"/>
              <a:cs typeface="Comfortaa SemiBold"/>
              <a:sym typeface="Comfortaa SemiBold"/>
            </a:endParaRPr>
          </a:p>
          <a:p>
            <a:pPr indent="0" lvl="0" marL="457200" rtl="0" algn="l">
              <a:spcBef>
                <a:spcPts val="1200"/>
              </a:spcBef>
              <a:spcAft>
                <a:spcPts val="0"/>
              </a:spcAft>
              <a:buNone/>
            </a:pPr>
            <a:r>
              <a:t/>
            </a:r>
            <a:endParaRPr sz="1900">
              <a:latin typeface="Comfortaa SemiBold"/>
              <a:ea typeface="Comfortaa SemiBold"/>
              <a:cs typeface="Comfortaa SemiBold"/>
              <a:sym typeface="Comfortaa SemiBold"/>
            </a:endParaRPr>
          </a:p>
          <a:p>
            <a:pPr indent="0" lvl="0" marL="0" rtl="0" algn="l">
              <a:spcBef>
                <a:spcPts val="1200"/>
              </a:spcBef>
              <a:spcAft>
                <a:spcPts val="0"/>
              </a:spcAft>
              <a:buNone/>
            </a:pPr>
            <a:r>
              <a:rPr lang="en" sz="1900">
                <a:latin typeface="Comfortaa SemiBold"/>
                <a:ea typeface="Comfortaa SemiBold"/>
                <a:cs typeface="Comfortaa SemiBold"/>
                <a:sym typeface="Comfortaa SemiBold"/>
              </a:rPr>
              <a:t>Solutions:</a:t>
            </a:r>
            <a:endParaRPr sz="1900">
              <a:latin typeface="Comfortaa SemiBold"/>
              <a:ea typeface="Comfortaa SemiBold"/>
              <a:cs typeface="Comfortaa SemiBold"/>
              <a:sym typeface="Comfortaa SemiBold"/>
            </a:endParaRPr>
          </a:p>
          <a:p>
            <a:pPr indent="-297497" lvl="0" marL="457200" rtl="0" algn="l">
              <a:spcBef>
                <a:spcPts val="1200"/>
              </a:spcBef>
              <a:spcAft>
                <a:spcPts val="0"/>
              </a:spcAft>
              <a:buSzPct val="100000"/>
              <a:buFont typeface="Comfortaa SemiBold"/>
              <a:buChar char="●"/>
            </a:pPr>
            <a:r>
              <a:rPr lang="en" sz="1550">
                <a:latin typeface="Comfortaa SemiBold"/>
                <a:ea typeface="Comfortaa SemiBold"/>
                <a:cs typeface="Comfortaa SemiBold"/>
                <a:sym typeface="Comfortaa SemiBold"/>
              </a:rPr>
              <a:t>We solved this by copying the sequence from our code after we opened the file and pasting it into Blast. We then figured out which animal was which by noticing which of the sequences matched our sequence in the code. </a:t>
            </a:r>
            <a:endParaRPr sz="1550">
              <a:latin typeface="Comfortaa SemiBold"/>
              <a:ea typeface="Comfortaa SemiBold"/>
              <a:cs typeface="Comfortaa SemiBold"/>
              <a:sym typeface="Comfortaa SemiBold"/>
            </a:endParaRPr>
          </a:p>
          <a:p>
            <a:pPr indent="-297497" lvl="0" marL="457200" rtl="0" algn="l">
              <a:spcBef>
                <a:spcPts val="0"/>
              </a:spcBef>
              <a:spcAft>
                <a:spcPts val="0"/>
              </a:spcAft>
              <a:buSzPct val="100000"/>
              <a:buFont typeface="Comfortaa SemiBold"/>
              <a:buChar char="●"/>
            </a:pPr>
            <a:r>
              <a:rPr lang="en" sz="1550">
                <a:latin typeface="Comfortaa SemiBold"/>
                <a:ea typeface="Comfortaa SemiBold"/>
                <a:cs typeface="Comfortaa SemiBold"/>
                <a:sym typeface="Comfortaa SemiBold"/>
              </a:rPr>
              <a:t>After asking help from a junior TA, we played around with it a bit and we got the data we needed</a:t>
            </a:r>
            <a:endParaRPr sz="1550">
              <a:latin typeface="Comfortaa SemiBold"/>
              <a:ea typeface="Comfortaa SemiBold"/>
              <a:cs typeface="Comfortaa SemiBold"/>
              <a:sym typeface="Comfortaa SemiBold"/>
            </a:endParaRPr>
          </a:p>
          <a:p>
            <a:pPr indent="-297497" lvl="0" marL="457200" rtl="0" algn="l">
              <a:spcBef>
                <a:spcPts val="0"/>
              </a:spcBef>
              <a:spcAft>
                <a:spcPts val="0"/>
              </a:spcAft>
              <a:buSzPct val="100000"/>
              <a:buFont typeface="Comfortaa SemiBold"/>
              <a:buChar char="●"/>
            </a:pPr>
            <a:r>
              <a:rPr lang="en" sz="1550">
                <a:latin typeface="Comfortaa SemiBold"/>
                <a:ea typeface="Comfortaa SemiBold"/>
                <a:cs typeface="Comfortaa SemiBold"/>
                <a:sym typeface="Comfortaa SemiBold"/>
              </a:rPr>
              <a:t>We got some help from Miss Carol and she told us to do the RNA and </a:t>
            </a:r>
            <a:r>
              <a:rPr lang="en" sz="1550">
                <a:latin typeface="Comfortaa SemiBold"/>
                <a:ea typeface="Comfortaa SemiBold"/>
                <a:cs typeface="Comfortaa SemiBold"/>
                <a:sym typeface="Comfortaa SemiBold"/>
              </a:rPr>
              <a:t>protein</a:t>
            </a:r>
            <a:r>
              <a:rPr lang="en" sz="1550">
                <a:latin typeface="Comfortaa SemiBold"/>
                <a:ea typeface="Comfortaa SemiBold"/>
                <a:cs typeface="Comfortaa SemiBold"/>
                <a:sym typeface="Comfortaa SemiBold"/>
              </a:rPr>
              <a:t> sequence as well.</a:t>
            </a:r>
            <a:endParaRPr sz="1550">
              <a:latin typeface="Comfortaa SemiBold"/>
              <a:ea typeface="Comfortaa SemiBold"/>
              <a:cs typeface="Comfortaa SemiBold"/>
              <a:sym typeface="Comfortaa SemiBold"/>
            </a:endParaRPr>
          </a:p>
          <a:p>
            <a:pPr indent="0" lvl="0" marL="457200" rtl="0" algn="l">
              <a:spcBef>
                <a:spcPts val="1200"/>
              </a:spcBef>
              <a:spcAft>
                <a:spcPts val="1200"/>
              </a:spcAft>
              <a:buNone/>
            </a:pPr>
            <a:r>
              <a:t/>
            </a:r>
            <a:endParaRPr>
              <a:latin typeface="Comfortaa SemiBold"/>
              <a:ea typeface="Comfortaa SemiBold"/>
              <a:cs typeface="Comfortaa SemiBold"/>
              <a:sym typeface="Comfortaa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8"/>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Comfortaa"/>
                <a:ea typeface="Comfortaa"/>
                <a:cs typeface="Comfortaa"/>
                <a:sym typeface="Comfortaa"/>
              </a:rPr>
              <a:t>Next Steps for Our Project</a:t>
            </a:r>
            <a:endParaRPr>
              <a:latin typeface="Comfortaa"/>
              <a:ea typeface="Comfortaa"/>
              <a:cs typeface="Comfortaa"/>
              <a:sym typeface="Comfortaa"/>
            </a:endParaRPr>
          </a:p>
        </p:txBody>
      </p:sp>
      <p:sp>
        <p:nvSpPr>
          <p:cNvPr id="204" name="Google Shape;204;p28"/>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1200"/>
              </a:spcAft>
              <a:buNone/>
            </a:pPr>
            <a:r>
              <a:rPr lang="en" sz="1800"/>
              <a:t>Our next steps for our project would be to create a program similar to BLAST, but much more simplistic so inputting and outputting data  would not be as much as a hassle. </a:t>
            </a:r>
            <a:r>
              <a:rPr lang="en" sz="1800"/>
              <a:t>Additionally</a:t>
            </a:r>
            <a:r>
              <a:rPr lang="en" sz="1800"/>
              <a:t>, we would try to fix our code since it has a fluke and was showing us the wrong end results. Next time we would also like to add a slide comparing the protein and RNA of the </a:t>
            </a:r>
            <a:r>
              <a:rPr lang="en" sz="1800"/>
              <a:t>animals</a:t>
            </a:r>
            <a:r>
              <a:rPr lang="en" sz="1800"/>
              <a:t>. </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Thank you for listening!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7800" y="6028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0" lang="en">
                <a:latin typeface="Comfortaa Light"/>
                <a:ea typeface="Comfortaa Light"/>
                <a:cs typeface="Comfortaa Light"/>
                <a:sym typeface="Comfortaa Light"/>
              </a:rPr>
              <a:t>Meet the team</a:t>
            </a:r>
            <a:endParaRPr b="0">
              <a:latin typeface="Comfortaa Light"/>
              <a:ea typeface="Comfortaa Light"/>
              <a:cs typeface="Comfortaa Light"/>
              <a:sym typeface="Comfortaa Light"/>
            </a:endParaRPr>
          </a:p>
        </p:txBody>
      </p:sp>
      <p:sp>
        <p:nvSpPr>
          <p:cNvPr id="93" name="Google Shape;93;p14"/>
          <p:cNvSpPr txBox="1"/>
          <p:nvPr/>
        </p:nvSpPr>
        <p:spPr>
          <a:xfrm>
            <a:off x="848450" y="3391800"/>
            <a:ext cx="11319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8E7CC3"/>
                </a:solidFill>
                <a:latin typeface="Caveat"/>
                <a:ea typeface="Caveat"/>
                <a:cs typeface="Caveat"/>
                <a:sym typeface="Caveat"/>
              </a:rPr>
              <a:t>Alicia</a:t>
            </a:r>
            <a:endParaRPr sz="1800">
              <a:solidFill>
                <a:srgbClr val="8E7CC3"/>
              </a:solidFill>
              <a:latin typeface="Caveat"/>
              <a:ea typeface="Caveat"/>
              <a:cs typeface="Caveat"/>
              <a:sym typeface="Caveat"/>
            </a:endParaRPr>
          </a:p>
        </p:txBody>
      </p:sp>
      <p:sp>
        <p:nvSpPr>
          <p:cNvPr id="94" name="Google Shape;94;p14"/>
          <p:cNvSpPr txBox="1"/>
          <p:nvPr/>
        </p:nvSpPr>
        <p:spPr>
          <a:xfrm>
            <a:off x="2973313" y="3391800"/>
            <a:ext cx="8697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3C78D8"/>
                </a:solidFill>
                <a:latin typeface="Raleway ExtraLight"/>
                <a:ea typeface="Raleway ExtraLight"/>
                <a:cs typeface="Raleway ExtraLight"/>
                <a:sym typeface="Raleway ExtraLight"/>
              </a:rPr>
              <a:t>Dalia</a:t>
            </a:r>
            <a:endParaRPr sz="1800">
              <a:solidFill>
                <a:srgbClr val="3C78D8"/>
              </a:solidFill>
              <a:latin typeface="Raleway ExtraLight"/>
              <a:ea typeface="Raleway ExtraLight"/>
              <a:cs typeface="Raleway ExtraLight"/>
              <a:sym typeface="Raleway ExtraLight"/>
            </a:endParaRPr>
          </a:p>
        </p:txBody>
      </p:sp>
      <p:sp>
        <p:nvSpPr>
          <p:cNvPr id="95" name="Google Shape;95;p14"/>
          <p:cNvSpPr txBox="1"/>
          <p:nvPr/>
        </p:nvSpPr>
        <p:spPr>
          <a:xfrm>
            <a:off x="4699200" y="3391800"/>
            <a:ext cx="1336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674EA7"/>
                </a:solidFill>
                <a:latin typeface="Georgia"/>
                <a:ea typeface="Georgia"/>
                <a:cs typeface="Georgia"/>
                <a:sym typeface="Georgia"/>
              </a:rPr>
              <a:t>Tarunima</a:t>
            </a:r>
            <a:endParaRPr sz="1800">
              <a:solidFill>
                <a:srgbClr val="674EA7"/>
              </a:solidFill>
              <a:latin typeface="Georgia"/>
              <a:ea typeface="Georgia"/>
              <a:cs typeface="Georgia"/>
              <a:sym typeface="Georgia"/>
            </a:endParaRPr>
          </a:p>
        </p:txBody>
      </p:sp>
      <p:sp>
        <p:nvSpPr>
          <p:cNvPr id="96" name="Google Shape;96;p14"/>
          <p:cNvSpPr txBox="1"/>
          <p:nvPr/>
        </p:nvSpPr>
        <p:spPr>
          <a:xfrm>
            <a:off x="6741188" y="3391800"/>
            <a:ext cx="15441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CC4125"/>
                </a:solidFill>
                <a:latin typeface="Courier New"/>
                <a:ea typeface="Courier New"/>
                <a:cs typeface="Courier New"/>
                <a:sym typeface="Courier New"/>
              </a:rPr>
              <a:t>Khadeja</a:t>
            </a:r>
            <a:endParaRPr sz="1800">
              <a:solidFill>
                <a:srgbClr val="CC4125"/>
              </a:solidFill>
              <a:latin typeface="Courier New"/>
              <a:ea typeface="Courier New"/>
              <a:cs typeface="Courier New"/>
              <a:sym typeface="Courier New"/>
            </a:endParaRPr>
          </a:p>
        </p:txBody>
      </p:sp>
      <p:pic>
        <p:nvPicPr>
          <p:cNvPr id="97" name="Google Shape;97;p14"/>
          <p:cNvPicPr preferRelativeResize="0"/>
          <p:nvPr/>
        </p:nvPicPr>
        <p:blipFill>
          <a:blip r:embed="rId3">
            <a:alphaModFix/>
          </a:blip>
          <a:stretch>
            <a:fillRect/>
          </a:stretch>
        </p:blipFill>
        <p:spPr>
          <a:xfrm>
            <a:off x="489475" y="2192184"/>
            <a:ext cx="1849851" cy="1040541"/>
          </a:xfrm>
          <a:prstGeom prst="rect">
            <a:avLst/>
          </a:prstGeom>
          <a:noFill/>
          <a:ln>
            <a:noFill/>
          </a:ln>
        </p:spPr>
      </p:pic>
      <p:pic>
        <p:nvPicPr>
          <p:cNvPr id="98" name="Google Shape;98;p14"/>
          <p:cNvPicPr preferRelativeResize="0"/>
          <p:nvPr/>
        </p:nvPicPr>
        <p:blipFill>
          <a:blip r:embed="rId4">
            <a:alphaModFix/>
          </a:blip>
          <a:stretch>
            <a:fillRect/>
          </a:stretch>
        </p:blipFill>
        <p:spPr>
          <a:xfrm>
            <a:off x="6655812" y="1569037"/>
            <a:ext cx="1714875" cy="1714875"/>
          </a:xfrm>
          <a:prstGeom prst="rect">
            <a:avLst/>
          </a:prstGeom>
          <a:noFill/>
          <a:ln>
            <a:noFill/>
          </a:ln>
        </p:spPr>
      </p:pic>
      <p:sp>
        <p:nvSpPr>
          <p:cNvPr id="99" name="Google Shape;99;p14"/>
          <p:cNvSpPr txBox="1"/>
          <p:nvPr/>
        </p:nvSpPr>
        <p:spPr>
          <a:xfrm>
            <a:off x="489500" y="3787225"/>
            <a:ext cx="1849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8E7CC3"/>
                </a:solidFill>
                <a:latin typeface="Caveat"/>
                <a:ea typeface="Caveat"/>
                <a:cs typeface="Caveat"/>
                <a:sym typeface="Caveat"/>
              </a:rPr>
              <a:t>Coding, slides presenter, Chicken </a:t>
            </a:r>
            <a:r>
              <a:rPr lang="en">
                <a:solidFill>
                  <a:srgbClr val="8E7CC3"/>
                </a:solidFill>
                <a:latin typeface="Caveat"/>
                <a:ea typeface="Caveat"/>
                <a:cs typeface="Caveat"/>
                <a:sym typeface="Caveat"/>
              </a:rPr>
              <a:t>research, bonus challenge</a:t>
            </a:r>
            <a:endParaRPr>
              <a:solidFill>
                <a:srgbClr val="8E7CC3"/>
              </a:solidFill>
              <a:latin typeface="Caveat"/>
              <a:ea typeface="Caveat"/>
              <a:cs typeface="Caveat"/>
              <a:sym typeface="Caveat"/>
            </a:endParaRPr>
          </a:p>
        </p:txBody>
      </p:sp>
      <p:sp>
        <p:nvSpPr>
          <p:cNvPr id="100" name="Google Shape;100;p14"/>
          <p:cNvSpPr txBox="1"/>
          <p:nvPr/>
        </p:nvSpPr>
        <p:spPr>
          <a:xfrm>
            <a:off x="2521300" y="3714925"/>
            <a:ext cx="17805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3C78D8"/>
                </a:solidFill>
                <a:latin typeface="Raleway ExtraLight"/>
                <a:ea typeface="Raleway ExtraLight"/>
                <a:cs typeface="Raleway ExtraLight"/>
                <a:sym typeface="Raleway ExtraLight"/>
              </a:rPr>
              <a:t>Coding, bonus </a:t>
            </a:r>
            <a:r>
              <a:rPr lang="en">
                <a:solidFill>
                  <a:srgbClr val="3C78D8"/>
                </a:solidFill>
                <a:latin typeface="Raleway ExtraLight"/>
                <a:ea typeface="Raleway ExtraLight"/>
                <a:cs typeface="Raleway ExtraLight"/>
                <a:sym typeface="Raleway ExtraLight"/>
              </a:rPr>
              <a:t>challenge</a:t>
            </a:r>
            <a:r>
              <a:rPr lang="en">
                <a:solidFill>
                  <a:srgbClr val="3C78D8"/>
                </a:solidFill>
                <a:latin typeface="Raleway ExtraLight"/>
                <a:ea typeface="Raleway ExtraLight"/>
                <a:cs typeface="Raleway ExtraLight"/>
                <a:sym typeface="Raleway ExtraLight"/>
              </a:rPr>
              <a:t> and bar graph coder, presentation theme</a:t>
            </a:r>
            <a:endParaRPr>
              <a:solidFill>
                <a:srgbClr val="3C78D8"/>
              </a:solidFill>
              <a:latin typeface="Raleway ExtraLight"/>
              <a:ea typeface="Raleway ExtraLight"/>
              <a:cs typeface="Raleway ExtraLight"/>
              <a:sym typeface="Raleway ExtraLight"/>
            </a:endParaRPr>
          </a:p>
        </p:txBody>
      </p:sp>
      <p:sp>
        <p:nvSpPr>
          <p:cNvPr id="101" name="Google Shape;101;p14"/>
          <p:cNvSpPr txBox="1"/>
          <p:nvPr/>
        </p:nvSpPr>
        <p:spPr>
          <a:xfrm>
            <a:off x="4477050" y="3714925"/>
            <a:ext cx="17805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674EA7"/>
                </a:solidFill>
                <a:latin typeface="Georgia"/>
                <a:ea typeface="Georgia"/>
                <a:cs typeface="Georgia"/>
                <a:sym typeface="Georgia"/>
              </a:rPr>
              <a:t>Coding presenter,  coding, </a:t>
            </a:r>
            <a:r>
              <a:rPr lang="en">
                <a:solidFill>
                  <a:srgbClr val="674EA7"/>
                </a:solidFill>
                <a:latin typeface="Georgia"/>
                <a:ea typeface="Georgia"/>
                <a:cs typeface="Georgia"/>
                <a:sym typeface="Georgia"/>
              </a:rPr>
              <a:t>leatherback</a:t>
            </a:r>
            <a:r>
              <a:rPr lang="en">
                <a:solidFill>
                  <a:srgbClr val="674EA7"/>
                </a:solidFill>
                <a:latin typeface="Georgia"/>
                <a:ea typeface="Georgia"/>
                <a:cs typeface="Georgia"/>
                <a:sym typeface="Georgia"/>
              </a:rPr>
              <a:t> sea turtle </a:t>
            </a:r>
            <a:r>
              <a:rPr lang="en">
                <a:solidFill>
                  <a:srgbClr val="674EA7"/>
                </a:solidFill>
                <a:latin typeface="Georgia"/>
                <a:ea typeface="Georgia"/>
                <a:cs typeface="Georgia"/>
                <a:sym typeface="Georgia"/>
              </a:rPr>
              <a:t>researcher and </a:t>
            </a:r>
            <a:r>
              <a:rPr lang="en">
                <a:solidFill>
                  <a:srgbClr val="674EA7"/>
                </a:solidFill>
                <a:latin typeface="Georgia"/>
                <a:ea typeface="Georgia"/>
                <a:cs typeface="Georgia"/>
                <a:sym typeface="Georgia"/>
              </a:rPr>
              <a:t>slide</a:t>
            </a:r>
            <a:endParaRPr>
              <a:solidFill>
                <a:srgbClr val="674EA7"/>
              </a:solidFill>
              <a:latin typeface="Georgia"/>
              <a:ea typeface="Georgia"/>
              <a:cs typeface="Georgia"/>
              <a:sym typeface="Georgia"/>
            </a:endParaRPr>
          </a:p>
        </p:txBody>
      </p:sp>
      <p:sp>
        <p:nvSpPr>
          <p:cNvPr id="102" name="Google Shape;102;p14"/>
          <p:cNvSpPr txBox="1"/>
          <p:nvPr/>
        </p:nvSpPr>
        <p:spPr>
          <a:xfrm>
            <a:off x="6432800" y="3645625"/>
            <a:ext cx="2160900" cy="1185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rgbClr val="CC4125"/>
                </a:solidFill>
                <a:latin typeface="Courier New"/>
                <a:ea typeface="Courier New"/>
                <a:cs typeface="Courier New"/>
                <a:sym typeface="Courier New"/>
              </a:rPr>
              <a:t>Coding, American Alligator </a:t>
            </a:r>
            <a:r>
              <a:rPr lang="en" sz="1300">
                <a:solidFill>
                  <a:srgbClr val="CC4125"/>
                </a:solidFill>
                <a:latin typeface="Courier New"/>
                <a:ea typeface="Courier New"/>
                <a:cs typeface="Courier New"/>
                <a:sym typeface="Courier New"/>
              </a:rPr>
              <a:t>researcher and </a:t>
            </a:r>
            <a:r>
              <a:rPr lang="en" sz="1300">
                <a:solidFill>
                  <a:srgbClr val="CC4125"/>
                </a:solidFill>
                <a:latin typeface="Courier New"/>
                <a:ea typeface="Courier New"/>
                <a:cs typeface="Courier New"/>
                <a:sym typeface="Courier New"/>
              </a:rPr>
              <a:t>slide, presentation’s font</a:t>
            </a:r>
            <a:endParaRPr sz="1300">
              <a:solidFill>
                <a:srgbClr val="CC4125"/>
              </a:solidFill>
              <a:latin typeface="Courier New"/>
              <a:ea typeface="Courier New"/>
              <a:cs typeface="Courier New"/>
              <a:sym typeface="Courier New"/>
            </a:endParaRPr>
          </a:p>
        </p:txBody>
      </p:sp>
      <p:pic>
        <p:nvPicPr>
          <p:cNvPr id="103" name="Google Shape;103;p14"/>
          <p:cNvPicPr preferRelativeResize="0"/>
          <p:nvPr/>
        </p:nvPicPr>
        <p:blipFill>
          <a:blip r:embed="rId5">
            <a:alphaModFix/>
          </a:blip>
          <a:stretch>
            <a:fillRect/>
          </a:stretch>
        </p:blipFill>
        <p:spPr>
          <a:xfrm>
            <a:off x="4737500" y="1639213"/>
            <a:ext cx="1259600" cy="1574500"/>
          </a:xfrm>
          <a:prstGeom prst="rect">
            <a:avLst/>
          </a:prstGeom>
          <a:noFill/>
          <a:ln>
            <a:noFill/>
          </a:ln>
        </p:spPr>
      </p:pic>
      <p:pic>
        <p:nvPicPr>
          <p:cNvPr id="104" name="Google Shape;104;p14"/>
          <p:cNvPicPr preferRelativeResize="0"/>
          <p:nvPr/>
        </p:nvPicPr>
        <p:blipFill>
          <a:blip r:embed="rId6">
            <a:alphaModFix/>
          </a:blip>
          <a:stretch>
            <a:fillRect/>
          </a:stretch>
        </p:blipFill>
        <p:spPr>
          <a:xfrm>
            <a:off x="2693748" y="1469400"/>
            <a:ext cx="1435599" cy="19141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5"/>
          <p:cNvSpPr txBox="1"/>
          <p:nvPr>
            <p:ph type="title"/>
          </p:nvPr>
        </p:nvSpPr>
        <p:spPr>
          <a:xfrm>
            <a:off x="727650" y="617275"/>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120">
                <a:latin typeface="Comfortaa"/>
                <a:ea typeface="Comfortaa"/>
                <a:cs typeface="Comfortaa"/>
                <a:sym typeface="Comfortaa"/>
              </a:rPr>
              <a:t>American Alligator</a:t>
            </a:r>
            <a:endParaRPr sz="3120">
              <a:latin typeface="Comfortaa"/>
              <a:ea typeface="Comfortaa"/>
              <a:cs typeface="Comfortaa"/>
              <a:sym typeface="Comfortaa"/>
            </a:endParaRPr>
          </a:p>
        </p:txBody>
      </p:sp>
      <p:sp>
        <p:nvSpPr>
          <p:cNvPr id="110" name="Google Shape;110;p15"/>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b="1" lang="en" sz="1400">
                <a:latin typeface="Comfortaa"/>
                <a:ea typeface="Comfortaa"/>
                <a:cs typeface="Comfortaa"/>
                <a:sym typeface="Comfortaa"/>
              </a:rPr>
              <a:t>Scientific Name:</a:t>
            </a:r>
            <a:endParaRPr b="1" sz="1400">
              <a:latin typeface="Comfortaa"/>
              <a:ea typeface="Comfortaa"/>
              <a:cs typeface="Comfortaa"/>
              <a:sym typeface="Comfortaa"/>
            </a:endParaRPr>
          </a:p>
          <a:p>
            <a:pPr indent="-317500" lvl="1" marL="914400" rtl="0" algn="l">
              <a:spcBef>
                <a:spcPts val="0"/>
              </a:spcBef>
              <a:spcAft>
                <a:spcPts val="0"/>
              </a:spcAft>
              <a:buSzPts val="1400"/>
              <a:buFont typeface="Comfortaa Light"/>
              <a:buChar char="○"/>
            </a:pPr>
            <a:r>
              <a:rPr lang="en" sz="1400">
                <a:latin typeface="Comfortaa Light"/>
                <a:ea typeface="Comfortaa Light"/>
                <a:cs typeface="Comfortaa Light"/>
                <a:sym typeface="Comfortaa Light"/>
              </a:rPr>
              <a:t> Alligator mississippiensis</a:t>
            </a:r>
            <a:endParaRPr sz="1400">
              <a:latin typeface="Comfortaa Light"/>
              <a:ea typeface="Comfortaa Light"/>
              <a:cs typeface="Comfortaa Light"/>
              <a:sym typeface="Comfortaa Light"/>
            </a:endParaRPr>
          </a:p>
          <a:p>
            <a:pPr indent="-317500" lvl="0" marL="457200" rtl="0" algn="l">
              <a:spcBef>
                <a:spcPts val="0"/>
              </a:spcBef>
              <a:spcAft>
                <a:spcPts val="0"/>
              </a:spcAft>
              <a:buSzPts val="1400"/>
              <a:buChar char="●"/>
            </a:pPr>
            <a:r>
              <a:rPr b="1" lang="en" sz="1400">
                <a:latin typeface="Comfortaa"/>
                <a:ea typeface="Comfortaa"/>
                <a:cs typeface="Comfortaa"/>
                <a:sym typeface="Comfortaa"/>
              </a:rPr>
              <a:t>Habitat: </a:t>
            </a:r>
            <a:endParaRPr b="1" sz="1400">
              <a:latin typeface="Comfortaa"/>
              <a:ea typeface="Comfortaa"/>
              <a:cs typeface="Comfortaa"/>
              <a:sym typeface="Comfortaa"/>
            </a:endParaRPr>
          </a:p>
          <a:p>
            <a:pPr indent="-304800" lvl="1" marL="914400" rtl="0" algn="l">
              <a:spcBef>
                <a:spcPts val="0"/>
              </a:spcBef>
              <a:spcAft>
                <a:spcPts val="0"/>
              </a:spcAft>
              <a:buSzPts val="1200"/>
              <a:buChar char="○"/>
            </a:pPr>
            <a:r>
              <a:rPr lang="en" sz="1300">
                <a:highlight>
                  <a:srgbClr val="FFFFFF"/>
                </a:highlight>
                <a:latin typeface="Comfortaa Light"/>
                <a:ea typeface="Comfortaa Light"/>
                <a:cs typeface="Comfortaa Light"/>
                <a:sym typeface="Comfortaa Light"/>
              </a:rPr>
              <a:t>F</a:t>
            </a:r>
            <a:r>
              <a:rPr lang="en" sz="1300">
                <a:highlight>
                  <a:srgbClr val="FFFFFF"/>
                </a:highlight>
                <a:latin typeface="Comfortaa Light"/>
                <a:ea typeface="Comfortaa Light"/>
                <a:cs typeface="Comfortaa Light"/>
                <a:sym typeface="Comfortaa Light"/>
              </a:rPr>
              <a:t>reshwat</a:t>
            </a:r>
            <a:r>
              <a:rPr lang="en" sz="1300">
                <a:highlight>
                  <a:srgbClr val="FFFFFF"/>
                </a:highlight>
                <a:latin typeface="Comfortaa Light"/>
                <a:ea typeface="Comfortaa Light"/>
                <a:cs typeface="Comfortaa Light"/>
                <a:sym typeface="Comfortaa Light"/>
              </a:rPr>
              <a:t>er, slow-moving rivers. It can also be found in freshwater swamps, marshes, and lakes</a:t>
            </a:r>
            <a:endParaRPr sz="1300">
              <a:highlight>
                <a:srgbClr val="FFFFFF"/>
              </a:highlight>
              <a:latin typeface="Comfortaa Light"/>
              <a:ea typeface="Comfortaa Light"/>
              <a:cs typeface="Comfortaa Light"/>
              <a:sym typeface="Comfortaa Light"/>
            </a:endParaRPr>
          </a:p>
          <a:p>
            <a:pPr indent="-317500" lvl="0" marL="457200" rtl="0" algn="l">
              <a:spcBef>
                <a:spcPts val="0"/>
              </a:spcBef>
              <a:spcAft>
                <a:spcPts val="0"/>
              </a:spcAft>
              <a:buSzPts val="1400"/>
              <a:buFont typeface="Comfortaa Light"/>
              <a:buChar char="●"/>
            </a:pPr>
            <a:r>
              <a:rPr b="1" lang="en" sz="1400">
                <a:highlight>
                  <a:srgbClr val="FFFFFF"/>
                </a:highlight>
                <a:latin typeface="Comfortaa"/>
                <a:ea typeface="Comfortaa"/>
                <a:cs typeface="Comfortaa"/>
                <a:sym typeface="Comfortaa"/>
              </a:rPr>
              <a:t>Diet</a:t>
            </a:r>
            <a:r>
              <a:rPr lang="en" sz="1400">
                <a:highlight>
                  <a:srgbClr val="FFFFFF"/>
                </a:highlight>
                <a:latin typeface="Comfortaa Light"/>
                <a:ea typeface="Comfortaa Light"/>
                <a:cs typeface="Comfortaa Light"/>
                <a:sym typeface="Comfortaa Light"/>
              </a:rPr>
              <a:t>:</a:t>
            </a:r>
            <a:endParaRPr sz="1400">
              <a:highlight>
                <a:srgbClr val="FFFFFF"/>
              </a:highlight>
              <a:latin typeface="Comfortaa Light"/>
              <a:ea typeface="Comfortaa Light"/>
              <a:cs typeface="Comfortaa Light"/>
              <a:sym typeface="Comfortaa Light"/>
            </a:endParaRPr>
          </a:p>
          <a:p>
            <a:pPr indent="-311150" lvl="1" marL="914400" rtl="0" algn="l">
              <a:spcBef>
                <a:spcPts val="0"/>
              </a:spcBef>
              <a:spcAft>
                <a:spcPts val="0"/>
              </a:spcAft>
              <a:buSzPts val="1300"/>
              <a:buFont typeface="Comfortaa Light"/>
              <a:buChar char="○"/>
            </a:pPr>
            <a:r>
              <a:rPr lang="en" sz="1300">
                <a:highlight>
                  <a:srgbClr val="FFFFFF"/>
                </a:highlight>
                <a:latin typeface="Comfortaa Light"/>
                <a:ea typeface="Comfortaa Light"/>
                <a:cs typeface="Comfortaa Light"/>
                <a:sym typeface="Comfortaa Light"/>
              </a:rPr>
              <a:t>Fish, turtles, snakes, and small mammals</a:t>
            </a:r>
            <a:endParaRPr sz="1300">
              <a:highlight>
                <a:srgbClr val="FFFFFF"/>
              </a:highlight>
              <a:latin typeface="Comfortaa Light"/>
              <a:ea typeface="Comfortaa Light"/>
              <a:cs typeface="Comfortaa Light"/>
              <a:sym typeface="Comfortaa Light"/>
            </a:endParaRPr>
          </a:p>
          <a:p>
            <a:pPr indent="-311150" lvl="0" marL="457200" rtl="0" algn="l">
              <a:spcBef>
                <a:spcPts val="0"/>
              </a:spcBef>
              <a:spcAft>
                <a:spcPts val="0"/>
              </a:spcAft>
              <a:buSzPts val="1300"/>
              <a:buFont typeface="Comfortaa"/>
              <a:buChar char="●"/>
            </a:pPr>
            <a:r>
              <a:rPr b="1" lang="en">
                <a:highlight>
                  <a:srgbClr val="FFFFFF"/>
                </a:highlight>
                <a:latin typeface="Comfortaa"/>
                <a:ea typeface="Comfortaa"/>
                <a:cs typeface="Comfortaa"/>
                <a:sym typeface="Comfortaa"/>
              </a:rPr>
              <a:t>Life Span:</a:t>
            </a:r>
            <a:endParaRPr b="1">
              <a:highlight>
                <a:srgbClr val="FFFFFF"/>
              </a:highlight>
              <a:latin typeface="Comfortaa"/>
              <a:ea typeface="Comfortaa"/>
              <a:cs typeface="Comfortaa"/>
              <a:sym typeface="Comfortaa"/>
            </a:endParaRPr>
          </a:p>
          <a:p>
            <a:pPr indent="-311150" lvl="1" marL="914400" rtl="0" algn="l">
              <a:spcBef>
                <a:spcPts val="0"/>
              </a:spcBef>
              <a:spcAft>
                <a:spcPts val="0"/>
              </a:spcAft>
              <a:buSzPts val="1300"/>
              <a:buFont typeface="Comfortaa Light"/>
              <a:buChar char="○"/>
            </a:pPr>
            <a:r>
              <a:rPr lang="en" sz="1300">
                <a:highlight>
                  <a:srgbClr val="FFFFFF"/>
                </a:highlight>
                <a:latin typeface="Comfortaa Light"/>
                <a:ea typeface="Comfortaa Light"/>
                <a:cs typeface="Comfortaa Light"/>
                <a:sym typeface="Comfortaa Light"/>
              </a:rPr>
              <a:t>30 to 50 years in the wild</a:t>
            </a:r>
            <a:endParaRPr sz="1300">
              <a:highlight>
                <a:srgbClr val="FFFFFF"/>
              </a:highlight>
              <a:latin typeface="Comfortaa Light"/>
              <a:ea typeface="Comfortaa Light"/>
              <a:cs typeface="Comfortaa Light"/>
              <a:sym typeface="Comfortaa Light"/>
            </a:endParaRPr>
          </a:p>
          <a:p>
            <a:pPr indent="-311150" lvl="0" marL="457200" rtl="0" algn="l">
              <a:spcBef>
                <a:spcPts val="0"/>
              </a:spcBef>
              <a:spcAft>
                <a:spcPts val="0"/>
              </a:spcAft>
              <a:buSzPts val="1300"/>
              <a:buFont typeface="Comfortaa"/>
              <a:buChar char="●"/>
            </a:pPr>
            <a:r>
              <a:rPr b="1" lang="en">
                <a:highlight>
                  <a:srgbClr val="FFFFFF"/>
                </a:highlight>
                <a:latin typeface="Comfortaa"/>
                <a:ea typeface="Comfortaa"/>
                <a:cs typeface="Comfortaa"/>
                <a:sym typeface="Comfortaa"/>
              </a:rPr>
              <a:t>Native to? </a:t>
            </a:r>
            <a:endParaRPr b="1">
              <a:highlight>
                <a:srgbClr val="FFFFFF"/>
              </a:highlight>
              <a:latin typeface="Comfortaa"/>
              <a:ea typeface="Comfortaa"/>
              <a:cs typeface="Comfortaa"/>
              <a:sym typeface="Comfortaa"/>
            </a:endParaRPr>
          </a:p>
          <a:p>
            <a:pPr indent="-311150" lvl="1" marL="914400" rtl="0" algn="l">
              <a:spcBef>
                <a:spcPts val="0"/>
              </a:spcBef>
              <a:spcAft>
                <a:spcPts val="0"/>
              </a:spcAft>
              <a:buSzPts val="1300"/>
              <a:buFont typeface="Comfortaa Light"/>
              <a:buChar char="○"/>
            </a:pPr>
            <a:r>
              <a:rPr lang="en" sz="1300">
                <a:highlight>
                  <a:srgbClr val="FFFFFF"/>
                </a:highlight>
                <a:latin typeface="Comfortaa Light"/>
                <a:ea typeface="Comfortaa Light"/>
                <a:cs typeface="Comfortaa Light"/>
                <a:sym typeface="Comfortaa Light"/>
              </a:rPr>
              <a:t> Southeastern United States.</a:t>
            </a:r>
            <a:endParaRPr sz="1300">
              <a:highlight>
                <a:srgbClr val="FFFFFF"/>
              </a:highlight>
              <a:latin typeface="Comfortaa Light"/>
              <a:ea typeface="Comfortaa Light"/>
              <a:cs typeface="Comfortaa Light"/>
              <a:sym typeface="Comfortaa Light"/>
            </a:endParaRPr>
          </a:p>
        </p:txBody>
      </p:sp>
      <p:pic>
        <p:nvPicPr>
          <p:cNvPr id="111" name="Google Shape;111;p15"/>
          <p:cNvPicPr preferRelativeResize="0"/>
          <p:nvPr/>
        </p:nvPicPr>
        <p:blipFill>
          <a:blip r:embed="rId3">
            <a:alphaModFix/>
          </a:blip>
          <a:stretch>
            <a:fillRect/>
          </a:stretch>
        </p:blipFill>
        <p:spPr>
          <a:xfrm>
            <a:off x="4654725" y="1438275"/>
            <a:ext cx="4267200" cy="2844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ph type="title"/>
          </p:nvPr>
        </p:nvSpPr>
        <p:spPr>
          <a:xfrm>
            <a:off x="727650" y="617275"/>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latin typeface="Comfortaa"/>
                <a:ea typeface="Comfortaa"/>
                <a:cs typeface="Comfortaa"/>
                <a:sym typeface="Comfortaa"/>
              </a:rPr>
              <a:t>Chicken</a:t>
            </a:r>
            <a:endParaRPr sz="3100">
              <a:latin typeface="Comfortaa"/>
              <a:ea typeface="Comfortaa"/>
              <a:cs typeface="Comfortaa"/>
              <a:sym typeface="Comfortaa"/>
            </a:endParaRPr>
          </a:p>
        </p:txBody>
      </p:sp>
      <p:sp>
        <p:nvSpPr>
          <p:cNvPr id="117" name="Google Shape;117;p16"/>
          <p:cNvSpPr txBox="1"/>
          <p:nvPr>
            <p:ph idx="1" type="body"/>
          </p:nvPr>
        </p:nvSpPr>
        <p:spPr>
          <a:xfrm>
            <a:off x="4572000" y="1360025"/>
            <a:ext cx="4260300" cy="3416400"/>
          </a:xfrm>
          <a:prstGeom prst="rect">
            <a:avLst/>
          </a:prstGeom>
        </p:spPr>
        <p:txBody>
          <a:bodyPr anchorCtr="0" anchor="t" bIns="91425" lIns="91425" spcFirstLastPara="1" rIns="91425" wrap="square" tIns="91425">
            <a:normAutofit/>
          </a:bodyPr>
          <a:lstStyle/>
          <a:p>
            <a:pPr indent="-317500" lvl="0" marL="457200" rtl="0" algn="l">
              <a:lnSpc>
                <a:spcPct val="100000"/>
              </a:lnSpc>
              <a:spcBef>
                <a:spcPts val="0"/>
              </a:spcBef>
              <a:spcAft>
                <a:spcPts val="0"/>
              </a:spcAft>
              <a:buClr>
                <a:srgbClr val="666666"/>
              </a:buClr>
              <a:buSzPts val="1400"/>
              <a:buFont typeface="Arial"/>
              <a:buChar char="●"/>
            </a:pPr>
            <a:r>
              <a:rPr b="1" lang="en" sz="1400">
                <a:solidFill>
                  <a:srgbClr val="666666"/>
                </a:solidFill>
                <a:latin typeface="Comfortaa"/>
                <a:ea typeface="Comfortaa"/>
                <a:cs typeface="Comfortaa"/>
                <a:sym typeface="Comfortaa"/>
              </a:rPr>
              <a:t>Scientific Name: </a:t>
            </a:r>
            <a:endParaRPr b="1" sz="1400">
              <a:solidFill>
                <a:srgbClr val="666666"/>
              </a:solidFill>
              <a:latin typeface="Comfortaa"/>
              <a:ea typeface="Comfortaa"/>
              <a:cs typeface="Comfortaa"/>
              <a:sym typeface="Comfortaa"/>
            </a:endParaRPr>
          </a:p>
          <a:p>
            <a:pPr indent="-317500" lvl="1" marL="914400" rtl="0" algn="l">
              <a:lnSpc>
                <a:spcPct val="100000"/>
              </a:lnSpc>
              <a:spcBef>
                <a:spcPts val="0"/>
              </a:spcBef>
              <a:spcAft>
                <a:spcPts val="0"/>
              </a:spcAft>
              <a:buClr>
                <a:srgbClr val="666666"/>
              </a:buClr>
              <a:buSzPts val="1400"/>
              <a:buFont typeface="Comfortaa Light"/>
              <a:buChar char="○"/>
            </a:pPr>
            <a:r>
              <a:rPr lang="en" sz="1400">
                <a:solidFill>
                  <a:srgbClr val="666666"/>
                </a:solidFill>
                <a:latin typeface="Comfortaa Light"/>
                <a:ea typeface="Comfortaa Light"/>
                <a:cs typeface="Comfortaa Light"/>
                <a:sym typeface="Comfortaa Light"/>
              </a:rPr>
              <a:t> Gallus Gallus Domesticus</a:t>
            </a:r>
            <a:endParaRPr sz="1400">
              <a:solidFill>
                <a:srgbClr val="666666"/>
              </a:solidFill>
              <a:latin typeface="Comfortaa Light"/>
              <a:ea typeface="Comfortaa Light"/>
              <a:cs typeface="Comfortaa Light"/>
              <a:sym typeface="Comfortaa Light"/>
            </a:endParaRPr>
          </a:p>
          <a:p>
            <a:pPr indent="0" lvl="0" marL="914400" rtl="0" algn="l">
              <a:lnSpc>
                <a:spcPct val="100000"/>
              </a:lnSpc>
              <a:spcBef>
                <a:spcPts val="0"/>
              </a:spcBef>
              <a:spcAft>
                <a:spcPts val="0"/>
              </a:spcAft>
              <a:buNone/>
            </a:pPr>
            <a:r>
              <a:t/>
            </a:r>
            <a:endParaRPr b="1" sz="1400">
              <a:solidFill>
                <a:srgbClr val="666666"/>
              </a:solidFill>
              <a:latin typeface="Comfortaa"/>
              <a:ea typeface="Comfortaa"/>
              <a:cs typeface="Comfortaa"/>
              <a:sym typeface="Comfortaa"/>
            </a:endParaRPr>
          </a:p>
          <a:p>
            <a:pPr indent="-311150" lvl="0" marL="457200" rtl="0" algn="l">
              <a:lnSpc>
                <a:spcPct val="100000"/>
              </a:lnSpc>
              <a:spcBef>
                <a:spcPts val="0"/>
              </a:spcBef>
              <a:spcAft>
                <a:spcPts val="0"/>
              </a:spcAft>
              <a:buClr>
                <a:srgbClr val="666666"/>
              </a:buClr>
              <a:buSzPts val="1300"/>
              <a:buFont typeface="Arial"/>
              <a:buChar char="●"/>
            </a:pPr>
            <a:r>
              <a:rPr b="1" lang="en" sz="1400">
                <a:solidFill>
                  <a:srgbClr val="666666"/>
                </a:solidFill>
                <a:latin typeface="Comfortaa"/>
                <a:ea typeface="Comfortaa"/>
                <a:cs typeface="Comfortaa"/>
                <a:sym typeface="Comfortaa"/>
              </a:rPr>
              <a:t>Habitat</a:t>
            </a:r>
            <a:r>
              <a:rPr lang="en" sz="1400">
                <a:solidFill>
                  <a:srgbClr val="666666"/>
                </a:solidFill>
                <a:latin typeface="Comfortaa Light"/>
                <a:ea typeface="Comfortaa Light"/>
                <a:cs typeface="Comfortaa Light"/>
                <a:sym typeface="Comfortaa Light"/>
              </a:rPr>
              <a:t>:</a:t>
            </a:r>
            <a:endParaRPr sz="1400">
              <a:solidFill>
                <a:srgbClr val="666666"/>
              </a:solidFill>
              <a:latin typeface="Comfortaa Light"/>
              <a:ea typeface="Comfortaa Light"/>
              <a:cs typeface="Comfortaa Light"/>
              <a:sym typeface="Comfortaa Light"/>
            </a:endParaRPr>
          </a:p>
          <a:p>
            <a:pPr indent="-317500" lvl="1" marL="914400" rtl="0" algn="l">
              <a:lnSpc>
                <a:spcPct val="100000"/>
              </a:lnSpc>
              <a:spcBef>
                <a:spcPts val="0"/>
              </a:spcBef>
              <a:spcAft>
                <a:spcPts val="0"/>
              </a:spcAft>
              <a:buClr>
                <a:srgbClr val="666666"/>
              </a:buClr>
              <a:buSzPts val="1400"/>
              <a:buFont typeface="Comfortaa Light"/>
              <a:buChar char="○"/>
            </a:pPr>
            <a:r>
              <a:rPr lang="en" sz="1400">
                <a:solidFill>
                  <a:srgbClr val="666666"/>
                </a:solidFill>
                <a:latin typeface="Comfortaa Light"/>
                <a:ea typeface="Comfortaa Light"/>
                <a:cs typeface="Comfortaa Light"/>
                <a:sym typeface="Comfortaa Light"/>
              </a:rPr>
              <a:t>Farms, Backyards</a:t>
            </a:r>
            <a:endParaRPr sz="1400">
              <a:solidFill>
                <a:srgbClr val="666666"/>
              </a:solidFill>
              <a:latin typeface="Comfortaa Light"/>
              <a:ea typeface="Comfortaa Light"/>
              <a:cs typeface="Comfortaa Light"/>
              <a:sym typeface="Comfortaa Light"/>
            </a:endParaRPr>
          </a:p>
          <a:p>
            <a:pPr indent="0" lvl="0" marL="914400" rtl="0" algn="l">
              <a:lnSpc>
                <a:spcPct val="100000"/>
              </a:lnSpc>
              <a:spcBef>
                <a:spcPts val="0"/>
              </a:spcBef>
              <a:spcAft>
                <a:spcPts val="0"/>
              </a:spcAft>
              <a:buNone/>
            </a:pPr>
            <a:r>
              <a:t/>
            </a:r>
            <a:endParaRPr sz="1400">
              <a:solidFill>
                <a:srgbClr val="666666"/>
              </a:solidFill>
              <a:latin typeface="Comfortaa Light"/>
              <a:ea typeface="Comfortaa Light"/>
              <a:cs typeface="Comfortaa Light"/>
              <a:sym typeface="Comfortaa Light"/>
            </a:endParaRPr>
          </a:p>
          <a:p>
            <a:pPr indent="-317500" lvl="0" marL="457200" rtl="0" algn="l">
              <a:lnSpc>
                <a:spcPct val="100000"/>
              </a:lnSpc>
              <a:spcBef>
                <a:spcPts val="0"/>
              </a:spcBef>
              <a:spcAft>
                <a:spcPts val="0"/>
              </a:spcAft>
              <a:buClr>
                <a:srgbClr val="666666"/>
              </a:buClr>
              <a:buSzPts val="1400"/>
              <a:buFont typeface="Comfortaa Light"/>
              <a:buChar char="●"/>
            </a:pPr>
            <a:r>
              <a:rPr b="1" lang="en" sz="1400">
                <a:solidFill>
                  <a:srgbClr val="666666"/>
                </a:solidFill>
                <a:latin typeface="Comfortaa"/>
                <a:ea typeface="Comfortaa"/>
                <a:cs typeface="Comfortaa"/>
                <a:sym typeface="Comfortaa"/>
              </a:rPr>
              <a:t>Diet</a:t>
            </a:r>
            <a:r>
              <a:rPr lang="en" sz="1400">
                <a:solidFill>
                  <a:srgbClr val="666666"/>
                </a:solidFill>
                <a:latin typeface="Comfortaa Light"/>
                <a:ea typeface="Comfortaa Light"/>
                <a:cs typeface="Comfortaa Light"/>
                <a:sym typeface="Comfortaa Light"/>
              </a:rPr>
              <a:t>:</a:t>
            </a:r>
            <a:endParaRPr sz="1400">
              <a:solidFill>
                <a:srgbClr val="666666"/>
              </a:solidFill>
              <a:latin typeface="Comfortaa Light"/>
              <a:ea typeface="Comfortaa Light"/>
              <a:cs typeface="Comfortaa Light"/>
              <a:sym typeface="Comfortaa Light"/>
            </a:endParaRPr>
          </a:p>
          <a:p>
            <a:pPr indent="-317500" lvl="1" marL="914400" rtl="0" algn="l">
              <a:lnSpc>
                <a:spcPct val="100000"/>
              </a:lnSpc>
              <a:spcBef>
                <a:spcPts val="0"/>
              </a:spcBef>
              <a:spcAft>
                <a:spcPts val="0"/>
              </a:spcAft>
              <a:buClr>
                <a:srgbClr val="666666"/>
              </a:buClr>
              <a:buSzPts val="1400"/>
              <a:buFont typeface="Comfortaa Light"/>
              <a:buChar char="○"/>
            </a:pPr>
            <a:r>
              <a:rPr lang="en" sz="1400">
                <a:solidFill>
                  <a:srgbClr val="666666"/>
                </a:solidFill>
                <a:latin typeface="Comfortaa Light"/>
                <a:ea typeface="Comfortaa Light"/>
                <a:cs typeface="Comfortaa Light"/>
                <a:sym typeface="Comfortaa Light"/>
              </a:rPr>
              <a:t>Fruits, vegetables, grains.</a:t>
            </a:r>
            <a:endParaRPr sz="1400">
              <a:solidFill>
                <a:srgbClr val="666666"/>
              </a:solidFill>
              <a:latin typeface="Comfortaa Light"/>
              <a:ea typeface="Comfortaa Light"/>
              <a:cs typeface="Comfortaa Light"/>
              <a:sym typeface="Comfortaa Light"/>
            </a:endParaRPr>
          </a:p>
          <a:p>
            <a:pPr indent="0" lvl="0" marL="914400" rtl="0" algn="l">
              <a:lnSpc>
                <a:spcPct val="100000"/>
              </a:lnSpc>
              <a:spcBef>
                <a:spcPts val="0"/>
              </a:spcBef>
              <a:spcAft>
                <a:spcPts val="0"/>
              </a:spcAft>
              <a:buNone/>
            </a:pPr>
            <a:r>
              <a:t/>
            </a:r>
            <a:endParaRPr sz="1400">
              <a:solidFill>
                <a:srgbClr val="666666"/>
              </a:solidFill>
              <a:latin typeface="Comfortaa Light"/>
              <a:ea typeface="Comfortaa Light"/>
              <a:cs typeface="Comfortaa Light"/>
              <a:sym typeface="Comfortaa Light"/>
            </a:endParaRPr>
          </a:p>
          <a:p>
            <a:pPr indent="-317500" lvl="0" marL="457200" rtl="0" algn="l">
              <a:lnSpc>
                <a:spcPct val="100000"/>
              </a:lnSpc>
              <a:spcBef>
                <a:spcPts val="0"/>
              </a:spcBef>
              <a:spcAft>
                <a:spcPts val="0"/>
              </a:spcAft>
              <a:buClr>
                <a:srgbClr val="666666"/>
              </a:buClr>
              <a:buSzPts val="1400"/>
              <a:buFont typeface="Comfortaa"/>
              <a:buChar char="●"/>
            </a:pPr>
            <a:r>
              <a:rPr b="1" lang="en" sz="1400">
                <a:solidFill>
                  <a:srgbClr val="666666"/>
                </a:solidFill>
                <a:latin typeface="Comfortaa"/>
                <a:ea typeface="Comfortaa"/>
                <a:cs typeface="Comfortaa"/>
                <a:sym typeface="Comfortaa"/>
              </a:rPr>
              <a:t>Life Span:</a:t>
            </a:r>
            <a:endParaRPr b="1" sz="1400">
              <a:solidFill>
                <a:srgbClr val="666666"/>
              </a:solidFill>
              <a:latin typeface="Comfortaa"/>
              <a:ea typeface="Comfortaa"/>
              <a:cs typeface="Comfortaa"/>
              <a:sym typeface="Comfortaa"/>
            </a:endParaRPr>
          </a:p>
          <a:p>
            <a:pPr indent="-317500" lvl="1" marL="914400" rtl="0" algn="l">
              <a:lnSpc>
                <a:spcPct val="100000"/>
              </a:lnSpc>
              <a:spcBef>
                <a:spcPts val="0"/>
              </a:spcBef>
              <a:spcAft>
                <a:spcPts val="0"/>
              </a:spcAft>
              <a:buClr>
                <a:srgbClr val="666666"/>
              </a:buClr>
              <a:buSzPts val="1400"/>
              <a:buFont typeface="Comfortaa Light"/>
              <a:buChar char="○"/>
            </a:pPr>
            <a:r>
              <a:rPr lang="en" sz="1400">
                <a:solidFill>
                  <a:srgbClr val="666666"/>
                </a:solidFill>
                <a:latin typeface="Comfortaa Light"/>
                <a:ea typeface="Comfortaa Light"/>
                <a:cs typeface="Comfortaa Light"/>
                <a:sym typeface="Comfortaa Light"/>
              </a:rPr>
              <a:t>5-10 Years</a:t>
            </a:r>
            <a:endParaRPr sz="1400">
              <a:solidFill>
                <a:srgbClr val="666666"/>
              </a:solidFill>
              <a:latin typeface="Comfortaa Light"/>
              <a:ea typeface="Comfortaa Light"/>
              <a:cs typeface="Comfortaa Light"/>
              <a:sym typeface="Comfortaa Light"/>
            </a:endParaRPr>
          </a:p>
          <a:p>
            <a:pPr indent="0" lvl="0" marL="914400" rtl="0" algn="l">
              <a:lnSpc>
                <a:spcPct val="100000"/>
              </a:lnSpc>
              <a:spcBef>
                <a:spcPts val="0"/>
              </a:spcBef>
              <a:spcAft>
                <a:spcPts val="0"/>
              </a:spcAft>
              <a:buNone/>
            </a:pPr>
            <a:r>
              <a:t/>
            </a:r>
            <a:endParaRPr sz="1400">
              <a:solidFill>
                <a:srgbClr val="666666"/>
              </a:solidFill>
              <a:latin typeface="Comfortaa Light"/>
              <a:ea typeface="Comfortaa Light"/>
              <a:cs typeface="Comfortaa Light"/>
              <a:sym typeface="Comfortaa Light"/>
            </a:endParaRPr>
          </a:p>
          <a:p>
            <a:pPr indent="-317500" lvl="0" marL="457200" rtl="0" algn="l">
              <a:lnSpc>
                <a:spcPct val="100000"/>
              </a:lnSpc>
              <a:spcBef>
                <a:spcPts val="0"/>
              </a:spcBef>
              <a:spcAft>
                <a:spcPts val="0"/>
              </a:spcAft>
              <a:buClr>
                <a:srgbClr val="666666"/>
              </a:buClr>
              <a:buSzPts val="1400"/>
              <a:buFont typeface="Comfortaa"/>
              <a:buChar char="●"/>
            </a:pPr>
            <a:r>
              <a:rPr b="1" lang="en" sz="1400">
                <a:solidFill>
                  <a:srgbClr val="666666"/>
                </a:solidFill>
                <a:latin typeface="Comfortaa"/>
                <a:ea typeface="Comfortaa"/>
                <a:cs typeface="Comfortaa"/>
                <a:sym typeface="Comfortaa"/>
              </a:rPr>
              <a:t>Native to? </a:t>
            </a:r>
            <a:endParaRPr b="1" sz="1400">
              <a:solidFill>
                <a:srgbClr val="666666"/>
              </a:solidFill>
              <a:latin typeface="Comfortaa"/>
              <a:ea typeface="Comfortaa"/>
              <a:cs typeface="Comfortaa"/>
              <a:sym typeface="Comfortaa"/>
            </a:endParaRPr>
          </a:p>
          <a:p>
            <a:pPr indent="-311150" lvl="1" marL="914400" rtl="0" algn="l">
              <a:lnSpc>
                <a:spcPct val="100000"/>
              </a:lnSpc>
              <a:spcBef>
                <a:spcPts val="0"/>
              </a:spcBef>
              <a:spcAft>
                <a:spcPts val="0"/>
              </a:spcAft>
              <a:buClr>
                <a:srgbClr val="666666"/>
              </a:buClr>
              <a:buSzPts val="1300"/>
              <a:buFont typeface="Comfortaa Light"/>
              <a:buChar char="○"/>
            </a:pPr>
            <a:r>
              <a:rPr lang="en" sz="1300">
                <a:solidFill>
                  <a:srgbClr val="666666"/>
                </a:solidFill>
                <a:latin typeface="Comfortaa Light"/>
                <a:ea typeface="Comfortaa Light"/>
                <a:cs typeface="Comfortaa Light"/>
                <a:sym typeface="Comfortaa Light"/>
              </a:rPr>
              <a:t>Southeast Asia-Southwest China</a:t>
            </a:r>
            <a:r>
              <a:rPr lang="en" sz="1300">
                <a:solidFill>
                  <a:srgbClr val="666666"/>
                </a:solidFill>
                <a:latin typeface="Comfortaa Light"/>
                <a:ea typeface="Comfortaa Light"/>
                <a:cs typeface="Comfortaa Light"/>
                <a:sym typeface="Comfortaa Light"/>
              </a:rPr>
              <a:t> </a:t>
            </a:r>
            <a:endParaRPr>
              <a:solidFill>
                <a:srgbClr val="666666"/>
              </a:solidFill>
            </a:endParaRPr>
          </a:p>
        </p:txBody>
      </p:sp>
      <p:pic>
        <p:nvPicPr>
          <p:cNvPr id="118" name="Google Shape;118;p16"/>
          <p:cNvPicPr preferRelativeResize="0"/>
          <p:nvPr/>
        </p:nvPicPr>
        <p:blipFill>
          <a:blip r:embed="rId3">
            <a:alphaModFix/>
          </a:blip>
          <a:stretch>
            <a:fillRect/>
          </a:stretch>
        </p:blipFill>
        <p:spPr>
          <a:xfrm>
            <a:off x="173100" y="1539700"/>
            <a:ext cx="4267200" cy="280924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7"/>
          <p:cNvSpPr txBox="1"/>
          <p:nvPr>
            <p:ph type="title"/>
          </p:nvPr>
        </p:nvSpPr>
        <p:spPr>
          <a:xfrm>
            <a:off x="727650" y="617275"/>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latin typeface="Comfortaa"/>
                <a:ea typeface="Comfortaa"/>
                <a:cs typeface="Comfortaa"/>
                <a:sym typeface="Comfortaa"/>
              </a:rPr>
              <a:t>Leatherback Sea Turtle</a:t>
            </a:r>
            <a:endParaRPr sz="3100">
              <a:latin typeface="Comfortaa"/>
              <a:ea typeface="Comfortaa"/>
              <a:cs typeface="Comfortaa"/>
              <a:sym typeface="Comfortaa"/>
            </a:endParaRPr>
          </a:p>
        </p:txBody>
      </p:sp>
      <p:sp>
        <p:nvSpPr>
          <p:cNvPr id="124" name="Google Shape;124;p17"/>
          <p:cNvSpPr txBox="1"/>
          <p:nvPr>
            <p:ph idx="1" type="body"/>
          </p:nvPr>
        </p:nvSpPr>
        <p:spPr>
          <a:xfrm>
            <a:off x="311700" y="1152475"/>
            <a:ext cx="4260300" cy="3416400"/>
          </a:xfrm>
          <a:prstGeom prst="rect">
            <a:avLst/>
          </a:prstGeom>
        </p:spPr>
        <p:txBody>
          <a:bodyPr anchorCtr="0" anchor="t" bIns="91425" lIns="91425" spcFirstLastPara="1" rIns="91425" wrap="square" tIns="91425">
            <a:normAutofit lnSpcReduction="20000"/>
          </a:bodyPr>
          <a:lstStyle/>
          <a:p>
            <a:pPr indent="0" lvl="0" marL="457200" rtl="0" algn="l">
              <a:lnSpc>
                <a:spcPct val="100000"/>
              </a:lnSpc>
              <a:spcBef>
                <a:spcPts val="0"/>
              </a:spcBef>
              <a:spcAft>
                <a:spcPts val="0"/>
              </a:spcAft>
              <a:buNone/>
            </a:pPr>
            <a:r>
              <a:t/>
            </a:r>
            <a:endParaRPr sz="1400">
              <a:solidFill>
                <a:srgbClr val="000000"/>
              </a:solidFill>
              <a:latin typeface="Damion"/>
              <a:ea typeface="Damion"/>
              <a:cs typeface="Damion"/>
              <a:sym typeface="Damion"/>
            </a:endParaRPr>
          </a:p>
          <a:p>
            <a:pPr indent="-317500" lvl="0" marL="457200" rtl="0" algn="l">
              <a:lnSpc>
                <a:spcPct val="100000"/>
              </a:lnSpc>
              <a:spcBef>
                <a:spcPts val="0"/>
              </a:spcBef>
              <a:spcAft>
                <a:spcPts val="0"/>
              </a:spcAft>
              <a:buClr>
                <a:srgbClr val="666666"/>
              </a:buClr>
              <a:buSzPts val="1400"/>
              <a:buFont typeface="Arial"/>
              <a:buChar char="●"/>
            </a:pPr>
            <a:r>
              <a:rPr b="1" lang="en" sz="1400">
                <a:solidFill>
                  <a:srgbClr val="666666"/>
                </a:solidFill>
                <a:latin typeface="Comfortaa"/>
                <a:ea typeface="Comfortaa"/>
                <a:cs typeface="Comfortaa"/>
                <a:sym typeface="Comfortaa"/>
              </a:rPr>
              <a:t>Scientific Name: </a:t>
            </a:r>
            <a:endParaRPr b="1" sz="1400">
              <a:solidFill>
                <a:srgbClr val="666666"/>
              </a:solidFill>
              <a:latin typeface="Comfortaa"/>
              <a:ea typeface="Comfortaa"/>
              <a:cs typeface="Comfortaa"/>
              <a:sym typeface="Comfortaa"/>
            </a:endParaRPr>
          </a:p>
          <a:p>
            <a:pPr indent="-317500" lvl="1" marL="914400" rtl="0" algn="l">
              <a:lnSpc>
                <a:spcPct val="100000"/>
              </a:lnSpc>
              <a:spcBef>
                <a:spcPts val="0"/>
              </a:spcBef>
              <a:spcAft>
                <a:spcPts val="0"/>
              </a:spcAft>
              <a:buClr>
                <a:srgbClr val="666666"/>
              </a:buClr>
              <a:buSzPts val="1400"/>
              <a:buFont typeface="Comfortaa"/>
              <a:buChar char="○"/>
            </a:pPr>
            <a:r>
              <a:rPr lang="en" sz="1400">
                <a:solidFill>
                  <a:srgbClr val="666666"/>
                </a:solidFill>
                <a:highlight>
                  <a:schemeClr val="lt1"/>
                </a:highlight>
                <a:latin typeface="Comfortaa Light"/>
                <a:ea typeface="Comfortaa Light"/>
                <a:cs typeface="Comfortaa Light"/>
                <a:sym typeface="Comfortaa Light"/>
              </a:rPr>
              <a:t>Habita Dermochelys Coriacea</a:t>
            </a:r>
            <a:endParaRPr sz="1400">
              <a:solidFill>
                <a:srgbClr val="666666"/>
              </a:solidFill>
              <a:highlight>
                <a:schemeClr val="lt1"/>
              </a:highlight>
              <a:latin typeface="Comfortaa Light"/>
              <a:ea typeface="Comfortaa Light"/>
              <a:cs typeface="Comfortaa Light"/>
              <a:sym typeface="Comfortaa Light"/>
            </a:endParaRPr>
          </a:p>
          <a:p>
            <a:pPr indent="0" lvl="0" marL="914400" rtl="0" algn="l">
              <a:lnSpc>
                <a:spcPct val="100000"/>
              </a:lnSpc>
              <a:spcBef>
                <a:spcPts val="0"/>
              </a:spcBef>
              <a:spcAft>
                <a:spcPts val="0"/>
              </a:spcAft>
              <a:buNone/>
            </a:pPr>
            <a:r>
              <a:t/>
            </a:r>
            <a:endParaRPr sz="1400">
              <a:solidFill>
                <a:srgbClr val="666666"/>
              </a:solidFill>
              <a:highlight>
                <a:schemeClr val="lt1"/>
              </a:highlight>
              <a:latin typeface="Comfortaa Light"/>
              <a:ea typeface="Comfortaa Light"/>
              <a:cs typeface="Comfortaa Light"/>
              <a:sym typeface="Comfortaa Light"/>
            </a:endParaRPr>
          </a:p>
          <a:p>
            <a:pPr indent="-311150" lvl="0" marL="457200" rtl="0" algn="l">
              <a:lnSpc>
                <a:spcPct val="100000"/>
              </a:lnSpc>
              <a:spcBef>
                <a:spcPts val="0"/>
              </a:spcBef>
              <a:spcAft>
                <a:spcPts val="0"/>
              </a:spcAft>
              <a:buClr>
                <a:srgbClr val="666666"/>
              </a:buClr>
              <a:buSzPts val="1300"/>
              <a:buFont typeface="Arial"/>
              <a:buChar char="●"/>
            </a:pPr>
            <a:r>
              <a:rPr b="1" lang="en" sz="1400">
                <a:solidFill>
                  <a:srgbClr val="666666"/>
                </a:solidFill>
                <a:highlight>
                  <a:schemeClr val="lt1"/>
                </a:highlight>
                <a:latin typeface="Comfortaa"/>
                <a:ea typeface="Comfortaa"/>
                <a:cs typeface="Comfortaa"/>
                <a:sym typeface="Comfortaa"/>
              </a:rPr>
              <a:t>Habitat</a:t>
            </a:r>
            <a:r>
              <a:rPr lang="en" sz="1400">
                <a:solidFill>
                  <a:srgbClr val="666666"/>
                </a:solidFill>
                <a:highlight>
                  <a:schemeClr val="lt1"/>
                </a:highlight>
                <a:latin typeface="Comfortaa Light"/>
                <a:ea typeface="Comfortaa Light"/>
                <a:cs typeface="Comfortaa Light"/>
                <a:sym typeface="Comfortaa Light"/>
              </a:rPr>
              <a:t>:</a:t>
            </a:r>
            <a:endParaRPr sz="1400">
              <a:solidFill>
                <a:srgbClr val="666666"/>
              </a:solidFill>
              <a:highlight>
                <a:schemeClr val="lt1"/>
              </a:highlight>
              <a:latin typeface="Comfortaa Light"/>
              <a:ea typeface="Comfortaa Light"/>
              <a:cs typeface="Comfortaa Light"/>
              <a:sym typeface="Comfortaa Light"/>
            </a:endParaRPr>
          </a:p>
          <a:p>
            <a:pPr indent="-317500" lvl="1" marL="914400" rtl="0" algn="l">
              <a:lnSpc>
                <a:spcPct val="100000"/>
              </a:lnSpc>
              <a:spcBef>
                <a:spcPts val="0"/>
              </a:spcBef>
              <a:spcAft>
                <a:spcPts val="0"/>
              </a:spcAft>
              <a:buClr>
                <a:srgbClr val="666666"/>
              </a:buClr>
              <a:buSzPts val="1400"/>
              <a:buFont typeface="Comfortaa Light"/>
              <a:buChar char="○"/>
            </a:pPr>
            <a:r>
              <a:rPr lang="en" sz="1400">
                <a:solidFill>
                  <a:srgbClr val="666666"/>
                </a:solidFill>
                <a:highlight>
                  <a:schemeClr val="lt1"/>
                </a:highlight>
                <a:latin typeface="Comfortaa Light"/>
                <a:ea typeface="Comfortaa Light"/>
                <a:cs typeface="Comfortaa Light"/>
                <a:sym typeface="Comfortaa Light"/>
              </a:rPr>
              <a:t>Sandy Beaches, Close proximity to deep waters.</a:t>
            </a:r>
            <a:endParaRPr sz="1400">
              <a:solidFill>
                <a:srgbClr val="666666"/>
              </a:solidFill>
              <a:highlight>
                <a:schemeClr val="lt1"/>
              </a:highlight>
              <a:latin typeface="Comfortaa Light"/>
              <a:ea typeface="Comfortaa Light"/>
              <a:cs typeface="Comfortaa Light"/>
              <a:sym typeface="Comfortaa Light"/>
            </a:endParaRPr>
          </a:p>
          <a:p>
            <a:pPr indent="0" lvl="0" marL="914400" rtl="0" algn="l">
              <a:lnSpc>
                <a:spcPct val="100000"/>
              </a:lnSpc>
              <a:spcBef>
                <a:spcPts val="0"/>
              </a:spcBef>
              <a:spcAft>
                <a:spcPts val="0"/>
              </a:spcAft>
              <a:buNone/>
            </a:pPr>
            <a:r>
              <a:t/>
            </a:r>
            <a:endParaRPr sz="1400">
              <a:solidFill>
                <a:srgbClr val="666666"/>
              </a:solidFill>
              <a:highlight>
                <a:schemeClr val="lt1"/>
              </a:highlight>
              <a:latin typeface="Comfortaa Light"/>
              <a:ea typeface="Comfortaa Light"/>
              <a:cs typeface="Comfortaa Light"/>
              <a:sym typeface="Comfortaa Light"/>
            </a:endParaRPr>
          </a:p>
          <a:p>
            <a:pPr indent="-317500" lvl="0" marL="457200" rtl="0" algn="l">
              <a:lnSpc>
                <a:spcPct val="100000"/>
              </a:lnSpc>
              <a:spcBef>
                <a:spcPts val="0"/>
              </a:spcBef>
              <a:spcAft>
                <a:spcPts val="0"/>
              </a:spcAft>
              <a:buClr>
                <a:srgbClr val="666666"/>
              </a:buClr>
              <a:buSzPts val="1400"/>
              <a:buFont typeface="Comfortaa"/>
              <a:buChar char="●"/>
            </a:pPr>
            <a:r>
              <a:rPr b="1" lang="en" sz="1400">
                <a:solidFill>
                  <a:srgbClr val="666666"/>
                </a:solidFill>
                <a:highlight>
                  <a:schemeClr val="lt1"/>
                </a:highlight>
                <a:latin typeface="Comfortaa"/>
                <a:ea typeface="Comfortaa"/>
                <a:cs typeface="Comfortaa"/>
                <a:sym typeface="Comfortaa"/>
              </a:rPr>
              <a:t>Diet:</a:t>
            </a:r>
            <a:endParaRPr b="1" sz="1400">
              <a:solidFill>
                <a:srgbClr val="666666"/>
              </a:solidFill>
              <a:highlight>
                <a:schemeClr val="lt1"/>
              </a:highlight>
              <a:latin typeface="Comfortaa"/>
              <a:ea typeface="Comfortaa"/>
              <a:cs typeface="Comfortaa"/>
              <a:sym typeface="Comfortaa"/>
            </a:endParaRPr>
          </a:p>
          <a:p>
            <a:pPr indent="-317500" lvl="1" marL="914400" rtl="0" algn="l">
              <a:lnSpc>
                <a:spcPct val="100000"/>
              </a:lnSpc>
              <a:spcBef>
                <a:spcPts val="0"/>
              </a:spcBef>
              <a:spcAft>
                <a:spcPts val="0"/>
              </a:spcAft>
              <a:buClr>
                <a:srgbClr val="666666"/>
              </a:buClr>
              <a:buSzPts val="1400"/>
              <a:buFont typeface="Comfortaa Light"/>
              <a:buChar char="○"/>
            </a:pPr>
            <a:r>
              <a:rPr lang="en" sz="1400">
                <a:solidFill>
                  <a:srgbClr val="666666"/>
                </a:solidFill>
                <a:highlight>
                  <a:schemeClr val="lt1"/>
                </a:highlight>
                <a:latin typeface="Comfortaa Light"/>
                <a:ea typeface="Comfortaa Light"/>
                <a:cs typeface="Comfortaa Light"/>
                <a:sym typeface="Comfortaa Light"/>
              </a:rPr>
              <a:t>Seaweed, shrimp, crabs. </a:t>
            </a:r>
            <a:endParaRPr sz="1400">
              <a:solidFill>
                <a:srgbClr val="666666"/>
              </a:solidFill>
              <a:highlight>
                <a:schemeClr val="lt1"/>
              </a:highlight>
              <a:latin typeface="Comfortaa Light"/>
              <a:ea typeface="Comfortaa Light"/>
              <a:cs typeface="Comfortaa Light"/>
              <a:sym typeface="Comfortaa Light"/>
            </a:endParaRPr>
          </a:p>
          <a:p>
            <a:pPr indent="0" lvl="0" marL="914400" rtl="0" algn="l">
              <a:lnSpc>
                <a:spcPct val="100000"/>
              </a:lnSpc>
              <a:spcBef>
                <a:spcPts val="0"/>
              </a:spcBef>
              <a:spcAft>
                <a:spcPts val="0"/>
              </a:spcAft>
              <a:buNone/>
            </a:pPr>
            <a:r>
              <a:t/>
            </a:r>
            <a:endParaRPr sz="1400">
              <a:solidFill>
                <a:srgbClr val="666666"/>
              </a:solidFill>
              <a:highlight>
                <a:schemeClr val="lt1"/>
              </a:highlight>
              <a:latin typeface="Comfortaa Light"/>
              <a:ea typeface="Comfortaa Light"/>
              <a:cs typeface="Comfortaa Light"/>
              <a:sym typeface="Comfortaa Light"/>
            </a:endParaRPr>
          </a:p>
          <a:p>
            <a:pPr indent="-317500" lvl="0" marL="457200" rtl="0" algn="l">
              <a:lnSpc>
                <a:spcPct val="100000"/>
              </a:lnSpc>
              <a:spcBef>
                <a:spcPts val="0"/>
              </a:spcBef>
              <a:spcAft>
                <a:spcPts val="0"/>
              </a:spcAft>
              <a:buClr>
                <a:srgbClr val="666666"/>
              </a:buClr>
              <a:buSzPts val="1400"/>
              <a:buFont typeface="Comfortaa"/>
              <a:buChar char="●"/>
            </a:pPr>
            <a:r>
              <a:rPr b="1" lang="en" sz="1400">
                <a:solidFill>
                  <a:srgbClr val="666666"/>
                </a:solidFill>
                <a:highlight>
                  <a:schemeClr val="lt1"/>
                </a:highlight>
                <a:latin typeface="Comfortaa"/>
                <a:ea typeface="Comfortaa"/>
                <a:cs typeface="Comfortaa"/>
                <a:sym typeface="Comfortaa"/>
              </a:rPr>
              <a:t>Life Span:</a:t>
            </a:r>
            <a:endParaRPr b="1" sz="1400">
              <a:solidFill>
                <a:srgbClr val="666666"/>
              </a:solidFill>
              <a:highlight>
                <a:schemeClr val="lt1"/>
              </a:highlight>
              <a:latin typeface="Comfortaa"/>
              <a:ea typeface="Comfortaa"/>
              <a:cs typeface="Comfortaa"/>
              <a:sym typeface="Comfortaa"/>
            </a:endParaRPr>
          </a:p>
          <a:p>
            <a:pPr indent="-317500" lvl="1" marL="914400" rtl="0" algn="l">
              <a:lnSpc>
                <a:spcPct val="100000"/>
              </a:lnSpc>
              <a:spcBef>
                <a:spcPts val="0"/>
              </a:spcBef>
              <a:spcAft>
                <a:spcPts val="0"/>
              </a:spcAft>
              <a:buClr>
                <a:srgbClr val="666666"/>
              </a:buClr>
              <a:buSzPts val="1400"/>
              <a:buFont typeface="Comfortaa Light"/>
              <a:buChar char="○"/>
            </a:pPr>
            <a:r>
              <a:rPr lang="en" sz="1400">
                <a:solidFill>
                  <a:srgbClr val="666666"/>
                </a:solidFill>
                <a:highlight>
                  <a:schemeClr val="lt1"/>
                </a:highlight>
                <a:latin typeface="Comfortaa Light"/>
                <a:ea typeface="Comfortaa Light"/>
                <a:cs typeface="Comfortaa Light"/>
                <a:sym typeface="Comfortaa Light"/>
              </a:rPr>
              <a:t>Roughly 30 years. </a:t>
            </a:r>
            <a:endParaRPr sz="1400">
              <a:solidFill>
                <a:srgbClr val="666666"/>
              </a:solidFill>
              <a:highlight>
                <a:schemeClr val="lt1"/>
              </a:highlight>
              <a:latin typeface="Comfortaa Light"/>
              <a:ea typeface="Comfortaa Light"/>
              <a:cs typeface="Comfortaa Light"/>
              <a:sym typeface="Comfortaa Light"/>
            </a:endParaRPr>
          </a:p>
          <a:p>
            <a:pPr indent="0" lvl="0" marL="914400" rtl="0" algn="l">
              <a:lnSpc>
                <a:spcPct val="100000"/>
              </a:lnSpc>
              <a:spcBef>
                <a:spcPts val="0"/>
              </a:spcBef>
              <a:spcAft>
                <a:spcPts val="0"/>
              </a:spcAft>
              <a:buNone/>
            </a:pPr>
            <a:r>
              <a:t/>
            </a:r>
            <a:endParaRPr sz="1400">
              <a:solidFill>
                <a:srgbClr val="666666"/>
              </a:solidFill>
              <a:highlight>
                <a:schemeClr val="lt1"/>
              </a:highlight>
              <a:latin typeface="Comfortaa Light"/>
              <a:ea typeface="Comfortaa Light"/>
              <a:cs typeface="Comfortaa Light"/>
              <a:sym typeface="Comfortaa Light"/>
            </a:endParaRPr>
          </a:p>
          <a:p>
            <a:pPr indent="-317500" lvl="0" marL="457200" rtl="0" algn="l">
              <a:lnSpc>
                <a:spcPct val="100000"/>
              </a:lnSpc>
              <a:spcBef>
                <a:spcPts val="0"/>
              </a:spcBef>
              <a:spcAft>
                <a:spcPts val="0"/>
              </a:spcAft>
              <a:buClr>
                <a:srgbClr val="666666"/>
              </a:buClr>
              <a:buSzPts val="1400"/>
              <a:buFont typeface="Comfortaa"/>
              <a:buChar char="●"/>
            </a:pPr>
            <a:r>
              <a:rPr b="1" lang="en" sz="1400">
                <a:solidFill>
                  <a:srgbClr val="666666"/>
                </a:solidFill>
                <a:highlight>
                  <a:schemeClr val="lt1"/>
                </a:highlight>
                <a:latin typeface="Comfortaa"/>
                <a:ea typeface="Comfortaa"/>
                <a:cs typeface="Comfortaa"/>
                <a:sym typeface="Comfortaa"/>
              </a:rPr>
              <a:t>Native to? </a:t>
            </a:r>
            <a:endParaRPr b="1" sz="1400">
              <a:solidFill>
                <a:srgbClr val="666666"/>
              </a:solidFill>
              <a:highlight>
                <a:schemeClr val="lt1"/>
              </a:highlight>
              <a:latin typeface="Comfortaa"/>
              <a:ea typeface="Comfortaa"/>
              <a:cs typeface="Comfortaa"/>
              <a:sym typeface="Comfortaa"/>
            </a:endParaRPr>
          </a:p>
          <a:p>
            <a:pPr indent="457200" lvl="0" marL="457200" rtl="0" algn="l">
              <a:lnSpc>
                <a:spcPct val="100000"/>
              </a:lnSpc>
              <a:spcBef>
                <a:spcPts val="0"/>
              </a:spcBef>
              <a:spcAft>
                <a:spcPts val="0"/>
              </a:spcAft>
              <a:buNone/>
            </a:pPr>
            <a:r>
              <a:rPr lang="en" sz="1400">
                <a:solidFill>
                  <a:srgbClr val="666666"/>
                </a:solidFill>
                <a:highlight>
                  <a:schemeClr val="lt1"/>
                </a:highlight>
                <a:latin typeface="Comfortaa Light"/>
                <a:ea typeface="Comfortaa Light"/>
                <a:cs typeface="Comfortaa Light"/>
                <a:sym typeface="Comfortaa Light"/>
              </a:rPr>
              <a:t>Atlantic, Pacific, and Indian Oceans. </a:t>
            </a:r>
            <a:endParaRPr sz="1400">
              <a:solidFill>
                <a:srgbClr val="666666"/>
              </a:solidFill>
              <a:highlight>
                <a:schemeClr val="lt1"/>
              </a:highlight>
              <a:latin typeface="Comfortaa Light"/>
              <a:ea typeface="Comfortaa Light"/>
              <a:cs typeface="Comfortaa Light"/>
              <a:sym typeface="Comfortaa Light"/>
            </a:endParaRPr>
          </a:p>
          <a:p>
            <a:pPr indent="0" lvl="0" marL="0" rtl="0" algn="l">
              <a:spcBef>
                <a:spcPts val="0"/>
              </a:spcBef>
              <a:spcAft>
                <a:spcPts val="1200"/>
              </a:spcAft>
              <a:buNone/>
            </a:pPr>
            <a:r>
              <a:t/>
            </a:r>
            <a:endParaRPr>
              <a:solidFill>
                <a:srgbClr val="666666"/>
              </a:solidFill>
              <a:latin typeface="Comfortaa Light"/>
              <a:ea typeface="Comfortaa Light"/>
              <a:cs typeface="Comfortaa Light"/>
              <a:sym typeface="Comfortaa Light"/>
            </a:endParaRPr>
          </a:p>
        </p:txBody>
      </p:sp>
      <p:pic>
        <p:nvPicPr>
          <p:cNvPr id="125" name="Google Shape;125;p17"/>
          <p:cNvPicPr preferRelativeResize="0"/>
          <p:nvPr/>
        </p:nvPicPr>
        <p:blipFill>
          <a:blip r:embed="rId3">
            <a:alphaModFix/>
          </a:blip>
          <a:stretch>
            <a:fillRect/>
          </a:stretch>
        </p:blipFill>
        <p:spPr>
          <a:xfrm>
            <a:off x="4695600" y="1259350"/>
            <a:ext cx="4267200" cy="32026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8"/>
          <p:cNvSpPr txBox="1"/>
          <p:nvPr>
            <p:ph type="title"/>
          </p:nvPr>
        </p:nvSpPr>
        <p:spPr>
          <a:xfrm>
            <a:off x="729450" y="602800"/>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111">
                <a:latin typeface="Comfortaa"/>
                <a:ea typeface="Comfortaa"/>
                <a:cs typeface="Comfortaa"/>
                <a:sym typeface="Comfortaa"/>
              </a:rPr>
              <a:t>Our Hypothesis</a:t>
            </a:r>
            <a:endParaRPr sz="3111">
              <a:latin typeface="Comfortaa"/>
              <a:ea typeface="Comfortaa"/>
              <a:cs typeface="Comfortaa"/>
              <a:sym typeface="Comfortaa"/>
            </a:endParaRPr>
          </a:p>
        </p:txBody>
      </p:sp>
      <p:sp>
        <p:nvSpPr>
          <p:cNvPr id="131" name="Google Shape;131;p18"/>
          <p:cNvSpPr txBox="1"/>
          <p:nvPr>
            <p:ph idx="1" type="body"/>
          </p:nvPr>
        </p:nvSpPr>
        <p:spPr>
          <a:xfrm>
            <a:off x="729450" y="1537750"/>
            <a:ext cx="3842700" cy="3426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600">
                <a:latin typeface="Comfortaa Light"/>
                <a:ea typeface="Comfortaa Light"/>
                <a:cs typeface="Comfortaa Light"/>
                <a:sym typeface="Comfortaa Light"/>
              </a:rPr>
              <a:t>Hypothesis:</a:t>
            </a:r>
            <a:endParaRPr sz="1600">
              <a:latin typeface="Comfortaa Light"/>
              <a:ea typeface="Comfortaa Light"/>
              <a:cs typeface="Comfortaa Light"/>
              <a:sym typeface="Comfortaa Light"/>
            </a:endParaRPr>
          </a:p>
          <a:p>
            <a:pPr indent="0" lvl="0" marL="0" rtl="0" algn="l">
              <a:spcBef>
                <a:spcPts val="1200"/>
              </a:spcBef>
              <a:spcAft>
                <a:spcPts val="0"/>
              </a:spcAft>
              <a:buNone/>
            </a:pPr>
            <a:r>
              <a:rPr lang="en" sz="1600">
                <a:latin typeface="Comfortaa Light"/>
                <a:ea typeface="Comfortaa Light"/>
                <a:cs typeface="Comfortaa Light"/>
                <a:sym typeface="Comfortaa Light"/>
              </a:rPr>
              <a:t>Originally, we thought that the turtle and the alligator would be most closely related.</a:t>
            </a:r>
            <a:endParaRPr sz="1600">
              <a:latin typeface="Comfortaa Light"/>
              <a:ea typeface="Comfortaa Light"/>
              <a:cs typeface="Comfortaa Light"/>
              <a:sym typeface="Comfortaa Light"/>
            </a:endParaRPr>
          </a:p>
          <a:p>
            <a:pPr indent="0" lvl="0" marL="0" rtl="0" algn="l">
              <a:spcBef>
                <a:spcPts val="1200"/>
              </a:spcBef>
              <a:spcAft>
                <a:spcPts val="0"/>
              </a:spcAft>
              <a:buNone/>
            </a:pPr>
            <a:r>
              <a:t/>
            </a:r>
            <a:endParaRPr sz="1600">
              <a:latin typeface="Comfortaa Light"/>
              <a:ea typeface="Comfortaa Light"/>
              <a:cs typeface="Comfortaa Light"/>
              <a:sym typeface="Comfortaa Light"/>
            </a:endParaRPr>
          </a:p>
          <a:p>
            <a:pPr indent="0" lvl="0" marL="0" rtl="0" algn="l">
              <a:spcBef>
                <a:spcPts val="1200"/>
              </a:spcBef>
              <a:spcAft>
                <a:spcPts val="0"/>
              </a:spcAft>
              <a:buNone/>
            </a:pPr>
            <a:r>
              <a:rPr lang="en" sz="1600">
                <a:latin typeface="Comfortaa Light"/>
                <a:ea typeface="Comfortaa Light"/>
                <a:cs typeface="Comfortaa Light"/>
                <a:sym typeface="Comfortaa Light"/>
              </a:rPr>
              <a:t>Reason:</a:t>
            </a:r>
            <a:endParaRPr sz="1600">
              <a:latin typeface="Comfortaa Light"/>
              <a:ea typeface="Comfortaa Light"/>
              <a:cs typeface="Comfortaa Light"/>
              <a:sym typeface="Comfortaa Light"/>
            </a:endParaRPr>
          </a:p>
          <a:p>
            <a:pPr indent="0" lvl="0" marL="0" rtl="0" algn="l">
              <a:spcBef>
                <a:spcPts val="1200"/>
              </a:spcBef>
              <a:spcAft>
                <a:spcPts val="0"/>
              </a:spcAft>
              <a:buNone/>
            </a:pPr>
            <a:r>
              <a:rPr lang="en" sz="1600">
                <a:latin typeface="Comfortaa Light"/>
                <a:ea typeface="Comfortaa Light"/>
                <a:cs typeface="Comfortaa Light"/>
                <a:sym typeface="Comfortaa Light"/>
              </a:rPr>
              <a:t>We thought this because they have similar habitats and </a:t>
            </a:r>
            <a:r>
              <a:rPr lang="en" sz="1600">
                <a:latin typeface="Comfortaa Light"/>
                <a:ea typeface="Comfortaa Light"/>
                <a:cs typeface="Comfortaa Light"/>
                <a:sym typeface="Comfortaa Light"/>
              </a:rPr>
              <a:t>appearances</a:t>
            </a:r>
            <a:r>
              <a:rPr lang="en" sz="1600">
                <a:latin typeface="Comfortaa Light"/>
                <a:ea typeface="Comfortaa Light"/>
                <a:cs typeface="Comfortaa Light"/>
                <a:sym typeface="Comfortaa Light"/>
              </a:rPr>
              <a:t>. </a:t>
            </a:r>
            <a:endParaRPr sz="1600">
              <a:latin typeface="Comfortaa Light"/>
              <a:ea typeface="Comfortaa Light"/>
              <a:cs typeface="Comfortaa Light"/>
              <a:sym typeface="Comfortaa Light"/>
            </a:endParaRPr>
          </a:p>
          <a:p>
            <a:pPr indent="0" lvl="0" marL="0" rtl="0" algn="l">
              <a:spcBef>
                <a:spcPts val="1200"/>
              </a:spcBef>
              <a:spcAft>
                <a:spcPts val="1200"/>
              </a:spcAft>
              <a:buNone/>
            </a:pPr>
            <a:r>
              <a:t/>
            </a:r>
            <a:endParaRPr sz="1600">
              <a:latin typeface="Comfortaa Light"/>
              <a:ea typeface="Comfortaa Light"/>
              <a:cs typeface="Comfortaa Light"/>
              <a:sym typeface="Comfortaa Light"/>
            </a:endParaRPr>
          </a:p>
        </p:txBody>
      </p:sp>
      <p:pic>
        <p:nvPicPr>
          <p:cNvPr id="132" name="Google Shape;132;p18"/>
          <p:cNvPicPr preferRelativeResize="0"/>
          <p:nvPr/>
        </p:nvPicPr>
        <p:blipFill>
          <a:blip r:embed="rId3">
            <a:alphaModFix/>
          </a:blip>
          <a:stretch>
            <a:fillRect/>
          </a:stretch>
        </p:blipFill>
        <p:spPr>
          <a:xfrm>
            <a:off x="5387075" y="1355075"/>
            <a:ext cx="3108100" cy="1872375"/>
          </a:xfrm>
          <a:prstGeom prst="rect">
            <a:avLst/>
          </a:prstGeom>
          <a:noFill/>
          <a:ln>
            <a:noFill/>
          </a:ln>
        </p:spPr>
      </p:pic>
      <p:pic>
        <p:nvPicPr>
          <p:cNvPr id="133" name="Google Shape;133;p18"/>
          <p:cNvPicPr preferRelativeResize="0"/>
          <p:nvPr/>
        </p:nvPicPr>
        <p:blipFill>
          <a:blip r:embed="rId4">
            <a:alphaModFix/>
          </a:blip>
          <a:stretch>
            <a:fillRect/>
          </a:stretch>
        </p:blipFill>
        <p:spPr>
          <a:xfrm>
            <a:off x="5387074" y="3227450"/>
            <a:ext cx="3108099" cy="16112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729450" y="6293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omfortaa"/>
                <a:ea typeface="Comfortaa"/>
                <a:cs typeface="Comfortaa"/>
                <a:sym typeface="Comfortaa"/>
              </a:rPr>
              <a:t>Which gene are we looking at?</a:t>
            </a:r>
            <a:endParaRPr>
              <a:latin typeface="Comfortaa"/>
              <a:ea typeface="Comfortaa"/>
              <a:cs typeface="Comfortaa"/>
              <a:sym typeface="Comfortaa"/>
            </a:endParaRPr>
          </a:p>
        </p:txBody>
      </p:sp>
      <p:sp>
        <p:nvSpPr>
          <p:cNvPr id="139" name="Google Shape;139;p19"/>
          <p:cNvSpPr txBox="1"/>
          <p:nvPr>
            <p:ph idx="1" type="body"/>
          </p:nvPr>
        </p:nvSpPr>
        <p:spPr>
          <a:xfrm>
            <a:off x="729450" y="1564250"/>
            <a:ext cx="3525600" cy="2775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Comfortaa Light"/>
              <a:buChar char="●"/>
            </a:pPr>
            <a:r>
              <a:rPr lang="en" sz="1600">
                <a:latin typeface="Comfortaa Light"/>
                <a:ea typeface="Comfortaa Light"/>
                <a:cs typeface="Comfortaa Light"/>
                <a:sym typeface="Comfortaa Light"/>
              </a:rPr>
              <a:t>We are </a:t>
            </a:r>
            <a:r>
              <a:rPr lang="en" sz="1600">
                <a:latin typeface="Comfortaa Light"/>
                <a:ea typeface="Comfortaa Light"/>
                <a:cs typeface="Comfortaa Light"/>
                <a:sym typeface="Comfortaa Light"/>
              </a:rPr>
              <a:t>looking</a:t>
            </a:r>
            <a:r>
              <a:rPr lang="en" sz="1600">
                <a:latin typeface="Comfortaa Light"/>
                <a:ea typeface="Comfortaa Light"/>
                <a:cs typeface="Comfortaa Light"/>
                <a:sym typeface="Comfortaa Light"/>
              </a:rPr>
              <a:t> at the DNA of a chicken, an american alligator, and a leatherback sea </a:t>
            </a:r>
            <a:r>
              <a:rPr lang="en" sz="1600">
                <a:latin typeface="Comfortaa Light"/>
                <a:ea typeface="Comfortaa Light"/>
                <a:cs typeface="Comfortaa Light"/>
                <a:sym typeface="Comfortaa Light"/>
              </a:rPr>
              <a:t>turtle to see which one was most related</a:t>
            </a:r>
            <a:endParaRPr sz="1600">
              <a:latin typeface="Comfortaa Light"/>
              <a:ea typeface="Comfortaa Light"/>
              <a:cs typeface="Comfortaa Light"/>
              <a:sym typeface="Comfortaa Light"/>
            </a:endParaRPr>
          </a:p>
        </p:txBody>
      </p:sp>
      <p:pic>
        <p:nvPicPr>
          <p:cNvPr id="140" name="Google Shape;140;p19"/>
          <p:cNvPicPr preferRelativeResize="0"/>
          <p:nvPr/>
        </p:nvPicPr>
        <p:blipFill>
          <a:blip r:embed="rId3">
            <a:alphaModFix/>
          </a:blip>
          <a:stretch>
            <a:fillRect/>
          </a:stretch>
        </p:blipFill>
        <p:spPr>
          <a:xfrm>
            <a:off x="4843625" y="1296875"/>
            <a:ext cx="3999425" cy="36544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0"/>
          <p:cNvSpPr txBox="1"/>
          <p:nvPr>
            <p:ph type="title"/>
          </p:nvPr>
        </p:nvSpPr>
        <p:spPr>
          <a:xfrm>
            <a:off x="727650" y="6160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omfortaa"/>
                <a:ea typeface="Comfortaa"/>
                <a:cs typeface="Comfortaa"/>
                <a:sym typeface="Comfortaa"/>
              </a:rPr>
              <a:t>Project goals:</a:t>
            </a:r>
            <a:endParaRPr>
              <a:latin typeface="Comfortaa"/>
              <a:ea typeface="Comfortaa"/>
              <a:cs typeface="Comfortaa"/>
              <a:sym typeface="Comfortaa"/>
            </a:endParaRPr>
          </a:p>
        </p:txBody>
      </p:sp>
      <p:sp>
        <p:nvSpPr>
          <p:cNvPr id="146" name="Google Shape;146;p20"/>
          <p:cNvSpPr txBox="1"/>
          <p:nvPr>
            <p:ph idx="1" type="body"/>
          </p:nvPr>
        </p:nvSpPr>
        <p:spPr>
          <a:xfrm>
            <a:off x="727650" y="1363025"/>
            <a:ext cx="7688700" cy="14607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Comfortaa Light"/>
              <a:buChar char="●"/>
            </a:pPr>
            <a:r>
              <a:rPr lang="en" sz="1500">
                <a:latin typeface="Comfortaa Light"/>
                <a:ea typeface="Comfortaa Light"/>
                <a:cs typeface="Comfortaa Light"/>
                <a:sym typeface="Comfortaa Light"/>
              </a:rPr>
              <a:t>Finding the correct similarities between the species</a:t>
            </a:r>
            <a:endParaRPr sz="1500">
              <a:latin typeface="Comfortaa Light"/>
              <a:ea typeface="Comfortaa Light"/>
              <a:cs typeface="Comfortaa Light"/>
              <a:sym typeface="Comfortaa Light"/>
            </a:endParaRPr>
          </a:p>
          <a:p>
            <a:pPr indent="-323850" lvl="0" marL="457200" rtl="0" algn="l">
              <a:spcBef>
                <a:spcPts val="0"/>
              </a:spcBef>
              <a:spcAft>
                <a:spcPts val="0"/>
              </a:spcAft>
              <a:buSzPts val="1500"/>
              <a:buFont typeface="Comfortaa Light"/>
              <a:buChar char="●"/>
            </a:pPr>
            <a:r>
              <a:rPr lang="en" sz="1500">
                <a:latin typeface="Comfortaa Light"/>
                <a:ea typeface="Comfortaa Light"/>
                <a:cs typeface="Comfortaa Light"/>
                <a:sym typeface="Comfortaa Light"/>
              </a:rPr>
              <a:t>To attempt the coding challenges if we had time</a:t>
            </a:r>
            <a:endParaRPr sz="1500">
              <a:latin typeface="Comfortaa Light"/>
              <a:ea typeface="Comfortaa Light"/>
              <a:cs typeface="Comfortaa Light"/>
              <a:sym typeface="Comfortaa Light"/>
            </a:endParaRPr>
          </a:p>
          <a:p>
            <a:pPr indent="-323850" lvl="0" marL="457200" rtl="0" algn="l">
              <a:spcBef>
                <a:spcPts val="0"/>
              </a:spcBef>
              <a:spcAft>
                <a:spcPts val="0"/>
              </a:spcAft>
              <a:buSzPts val="1500"/>
              <a:buFont typeface="Comfortaa Light"/>
              <a:buChar char="●"/>
            </a:pPr>
            <a:r>
              <a:rPr lang="en" sz="1500">
                <a:latin typeface="Comfortaa Light"/>
                <a:ea typeface="Comfortaa Light"/>
                <a:cs typeface="Comfortaa Light"/>
                <a:sym typeface="Comfortaa Light"/>
              </a:rPr>
              <a:t>And figuring out how to use blast</a:t>
            </a:r>
            <a:endParaRPr sz="1500">
              <a:latin typeface="Comfortaa Light"/>
              <a:ea typeface="Comfortaa Light"/>
              <a:cs typeface="Comfortaa Light"/>
              <a:sym typeface="Comfortaa Light"/>
            </a:endParaRPr>
          </a:p>
        </p:txBody>
      </p:sp>
      <p:sp>
        <p:nvSpPr>
          <p:cNvPr id="147" name="Google Shape;147;p20"/>
          <p:cNvSpPr txBox="1"/>
          <p:nvPr/>
        </p:nvSpPr>
        <p:spPr>
          <a:xfrm>
            <a:off x="768875" y="2982700"/>
            <a:ext cx="7688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latin typeface="Lato"/>
                <a:ea typeface="Lato"/>
                <a:cs typeface="Lato"/>
                <a:sym typeface="Lato"/>
              </a:rPr>
              <a:t>Why code?</a:t>
            </a:r>
            <a:endParaRPr sz="2300">
              <a:latin typeface="Lato"/>
              <a:ea typeface="Lato"/>
              <a:cs typeface="Lato"/>
              <a:sym typeface="Lato"/>
            </a:endParaRPr>
          </a:p>
        </p:txBody>
      </p:sp>
      <p:sp>
        <p:nvSpPr>
          <p:cNvPr id="148" name="Google Shape;148;p20"/>
          <p:cNvSpPr txBox="1"/>
          <p:nvPr/>
        </p:nvSpPr>
        <p:spPr>
          <a:xfrm>
            <a:off x="742350" y="3526225"/>
            <a:ext cx="7688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accent1"/>
                </a:solidFill>
                <a:latin typeface="Comfortaa Light"/>
                <a:ea typeface="Comfortaa Light"/>
                <a:cs typeface="Comfortaa Light"/>
                <a:sym typeface="Comfortaa Light"/>
              </a:rPr>
              <a:t>Code makes it easier for us to see the similarities and DNA structure of the animals, and it saves us time from searching it up</a:t>
            </a:r>
            <a:endParaRPr sz="1500">
              <a:solidFill>
                <a:schemeClr val="accent1"/>
              </a:solidFill>
              <a:latin typeface="Comfortaa Light"/>
              <a:ea typeface="Comfortaa Light"/>
              <a:cs typeface="Comfortaa Light"/>
              <a:sym typeface="Comfortaa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727800" y="6425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omfortaa"/>
                <a:ea typeface="Comfortaa"/>
                <a:cs typeface="Comfortaa"/>
                <a:sym typeface="Comfortaa"/>
              </a:rPr>
              <a:t>Coding slide #1</a:t>
            </a:r>
            <a:endParaRPr>
              <a:latin typeface="Comfortaa"/>
              <a:ea typeface="Comfortaa"/>
              <a:cs typeface="Comfortaa"/>
              <a:sym typeface="Comfortaa"/>
            </a:endParaRPr>
          </a:p>
        </p:txBody>
      </p:sp>
      <p:sp>
        <p:nvSpPr>
          <p:cNvPr id="154" name="Google Shape;154;p21"/>
          <p:cNvSpPr txBox="1"/>
          <p:nvPr>
            <p:ph idx="1" type="body"/>
          </p:nvPr>
        </p:nvSpPr>
        <p:spPr>
          <a:xfrm>
            <a:off x="680850" y="1485375"/>
            <a:ext cx="2865000" cy="860100"/>
          </a:xfrm>
          <a:prstGeom prst="rect">
            <a:avLst/>
          </a:prstGeom>
          <a:noFill/>
          <a:ln cap="flat" cmpd="sng" w="19050">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SzPts val="440"/>
              <a:buNone/>
            </a:pPr>
            <a:r>
              <a:rPr lang="en" sz="1400">
                <a:latin typeface="Comfortaa Light"/>
                <a:ea typeface="Comfortaa Light"/>
                <a:cs typeface="Comfortaa Light"/>
                <a:sym typeface="Comfortaa Light"/>
              </a:rPr>
              <a:t>First, we mounted our google drive so that our files were </a:t>
            </a:r>
            <a:r>
              <a:rPr lang="en" sz="1400">
                <a:latin typeface="Comfortaa Light"/>
                <a:ea typeface="Comfortaa Light"/>
                <a:cs typeface="Comfortaa Light"/>
                <a:sym typeface="Comfortaa Light"/>
              </a:rPr>
              <a:t>accessible</a:t>
            </a:r>
            <a:endParaRPr sz="1400">
              <a:latin typeface="Comfortaa Light"/>
              <a:ea typeface="Comfortaa Light"/>
              <a:cs typeface="Comfortaa Light"/>
              <a:sym typeface="Comfortaa Light"/>
            </a:endParaRPr>
          </a:p>
          <a:p>
            <a:pPr indent="0" lvl="0" marL="457200" rtl="0" algn="ctr">
              <a:spcBef>
                <a:spcPts val="1200"/>
              </a:spcBef>
              <a:spcAft>
                <a:spcPts val="1200"/>
              </a:spcAft>
              <a:buSzPts val="440"/>
              <a:buNone/>
            </a:pPr>
            <a:r>
              <a:t/>
            </a:r>
            <a:endParaRPr sz="1400">
              <a:latin typeface="Comfortaa Light"/>
              <a:ea typeface="Comfortaa Light"/>
              <a:cs typeface="Comfortaa Light"/>
              <a:sym typeface="Comfortaa Light"/>
            </a:endParaRPr>
          </a:p>
        </p:txBody>
      </p:sp>
      <p:pic>
        <p:nvPicPr>
          <p:cNvPr id="155" name="Google Shape;155;p21"/>
          <p:cNvPicPr preferRelativeResize="0"/>
          <p:nvPr/>
        </p:nvPicPr>
        <p:blipFill>
          <a:blip r:embed="rId3">
            <a:alphaModFix/>
          </a:blip>
          <a:stretch>
            <a:fillRect/>
          </a:stretch>
        </p:blipFill>
        <p:spPr>
          <a:xfrm>
            <a:off x="67325" y="2866925"/>
            <a:ext cx="9009349" cy="1383075"/>
          </a:xfrm>
          <a:prstGeom prst="rect">
            <a:avLst/>
          </a:prstGeom>
          <a:noFill/>
          <a:ln>
            <a:noFill/>
          </a:ln>
        </p:spPr>
      </p:pic>
      <p:sp>
        <p:nvSpPr>
          <p:cNvPr id="156" name="Google Shape;156;p21"/>
          <p:cNvSpPr txBox="1"/>
          <p:nvPr/>
        </p:nvSpPr>
        <p:spPr>
          <a:xfrm>
            <a:off x="4093475" y="1491788"/>
            <a:ext cx="4479000" cy="415500"/>
          </a:xfrm>
          <a:prstGeom prst="rect">
            <a:avLst/>
          </a:prstGeom>
          <a:noFill/>
          <a:ln cap="flat" cmpd="sng" w="19050">
            <a:solidFill>
              <a:schemeClr val="accent2"/>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500">
                <a:solidFill>
                  <a:schemeClr val="accent1"/>
                </a:solidFill>
                <a:latin typeface="Comfortaa Light"/>
                <a:ea typeface="Comfortaa Light"/>
                <a:cs typeface="Comfortaa Light"/>
                <a:sym typeface="Comfortaa Light"/>
              </a:rPr>
              <a:t>Then, we assigned each file to a variable. </a:t>
            </a:r>
            <a:endParaRPr sz="1500">
              <a:solidFill>
                <a:schemeClr val="accent1"/>
              </a:solidFill>
              <a:latin typeface="Comfortaa Light"/>
              <a:ea typeface="Comfortaa Light"/>
              <a:cs typeface="Comfortaa Light"/>
              <a:sym typeface="Comfortaa Light"/>
            </a:endParaRPr>
          </a:p>
        </p:txBody>
      </p:sp>
      <p:cxnSp>
        <p:nvCxnSpPr>
          <p:cNvPr id="157" name="Google Shape;157;p21"/>
          <p:cNvCxnSpPr>
            <a:stCxn id="154" idx="2"/>
            <a:endCxn id="158" idx="0"/>
          </p:cNvCxnSpPr>
          <p:nvPr/>
        </p:nvCxnSpPr>
        <p:spPr>
          <a:xfrm flipH="1">
            <a:off x="1735050" y="2345475"/>
            <a:ext cx="378300" cy="558600"/>
          </a:xfrm>
          <a:prstGeom prst="straightConnector1">
            <a:avLst/>
          </a:prstGeom>
          <a:noFill/>
          <a:ln cap="flat" cmpd="sng" w="9525">
            <a:solidFill>
              <a:schemeClr val="accent6"/>
            </a:solidFill>
            <a:prstDash val="solid"/>
            <a:round/>
            <a:headEnd len="med" w="med" type="none"/>
            <a:tailEnd len="med" w="med" type="triangle"/>
          </a:ln>
        </p:spPr>
      </p:cxnSp>
      <p:cxnSp>
        <p:nvCxnSpPr>
          <p:cNvPr id="159" name="Google Shape;159;p21"/>
          <p:cNvCxnSpPr>
            <a:stCxn id="156" idx="2"/>
            <a:endCxn id="160" idx="0"/>
          </p:cNvCxnSpPr>
          <p:nvPr/>
        </p:nvCxnSpPr>
        <p:spPr>
          <a:xfrm flipH="1">
            <a:off x="4507775" y="1907288"/>
            <a:ext cx="1825200" cy="1505400"/>
          </a:xfrm>
          <a:prstGeom prst="straightConnector1">
            <a:avLst/>
          </a:prstGeom>
          <a:noFill/>
          <a:ln cap="flat" cmpd="sng" w="9525">
            <a:solidFill>
              <a:schemeClr val="accent2"/>
            </a:solidFill>
            <a:prstDash val="solid"/>
            <a:round/>
            <a:headEnd len="med" w="med" type="none"/>
            <a:tailEnd len="med" w="med" type="triangle"/>
          </a:ln>
        </p:spPr>
      </p:cxnSp>
      <p:sp>
        <p:nvSpPr>
          <p:cNvPr id="158" name="Google Shape;158;p21"/>
          <p:cNvSpPr/>
          <p:nvPr/>
        </p:nvSpPr>
        <p:spPr>
          <a:xfrm>
            <a:off x="65625" y="2903975"/>
            <a:ext cx="3338700" cy="4839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65625" y="3412600"/>
            <a:ext cx="8884200" cy="738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